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256" r:id="rId3"/>
    <p:sldId id="271" r:id="rId4"/>
    <p:sldId id="262" r:id="rId5"/>
    <p:sldId id="263" r:id="rId6"/>
    <p:sldId id="298" r:id="rId7"/>
    <p:sldId id="268" r:id="rId8"/>
    <p:sldId id="269" r:id="rId9"/>
    <p:sldId id="270" r:id="rId10"/>
    <p:sldId id="272" r:id="rId11"/>
    <p:sldId id="273" r:id="rId12"/>
    <p:sldId id="274" r:id="rId13"/>
    <p:sldId id="276" r:id="rId14"/>
    <p:sldId id="264" r:id="rId15"/>
    <p:sldId id="275" r:id="rId16"/>
    <p:sldId id="299" r:id="rId17"/>
    <p:sldId id="279" r:id="rId18"/>
    <p:sldId id="280" r:id="rId19"/>
    <p:sldId id="281" r:id="rId20"/>
    <p:sldId id="282" r:id="rId21"/>
    <p:sldId id="284" r:id="rId22"/>
    <p:sldId id="285" r:id="rId23"/>
    <p:sldId id="286" r:id="rId24"/>
    <p:sldId id="287" r:id="rId25"/>
    <p:sldId id="290" r:id="rId26"/>
    <p:sldId id="304" r:id="rId27"/>
    <p:sldId id="291" r:id="rId28"/>
    <p:sldId id="292" r:id="rId29"/>
    <p:sldId id="293" r:id="rId30"/>
    <p:sldId id="301" r:id="rId31"/>
    <p:sldId id="302" r:id="rId32"/>
    <p:sldId id="305" r:id="rId33"/>
    <p:sldId id="306" r:id="rId34"/>
    <p:sldId id="295" r:id="rId35"/>
    <p:sldId id="307" r:id="rId36"/>
    <p:sldId id="297" r:id="rId37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CC0000"/>
    <a:srgbClr val="FF3399"/>
    <a:srgbClr val="9933FF"/>
    <a:srgbClr val="FF0066"/>
    <a:srgbClr val="0000FF"/>
    <a:srgbClr val="80008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64" autoAdjust="0"/>
  </p:normalViewPr>
  <p:slideViewPr>
    <p:cSldViewPr>
      <p:cViewPr varScale="1">
        <p:scale>
          <a:sx n="63" d="100"/>
          <a:sy n="63" d="100"/>
        </p:scale>
        <p:origin x="-15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CEA3-CED7-4696-A8F3-CFF7B464E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319237"/>
      </p:ext>
    </p:extLst>
  </p:cSld>
  <p:clrMapOvr>
    <a:masterClrMapping/>
  </p:clrMapOvr>
  <p:transition spd="slow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82616-ADD5-408B-AD46-9B8C0257B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7193035"/>
      </p:ext>
    </p:extLst>
  </p:cSld>
  <p:clrMapOvr>
    <a:masterClrMapping/>
  </p:clrMapOvr>
  <p:transition spd="slow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CE340-94AE-4EB5-97DE-ECBE6270D2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5801547"/>
      </p:ext>
    </p:extLst>
  </p:cSld>
  <p:clrMapOvr>
    <a:masterClrMapping/>
  </p:clrMapOvr>
  <p:transition spd="slow">
    <p:pull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6339A-9799-41DE-8CBD-9EF02E4860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1832464"/>
      </p:ext>
    </p:extLst>
  </p:cSld>
  <p:clrMapOvr>
    <a:masterClrMapping/>
  </p:clrMapOvr>
  <p:transition spd="slow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35D87-88AA-47AE-8D0B-8EDA484E5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3384395"/>
      </p:ext>
    </p:extLst>
  </p:cSld>
  <p:clrMapOvr>
    <a:masterClrMapping/>
  </p:clrMapOvr>
  <p:transition spd="slow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3D049-9E53-4AD3-BB55-A2A8F0340B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3938665"/>
      </p:ext>
    </p:extLst>
  </p:cSld>
  <p:clrMapOvr>
    <a:masterClrMapping/>
  </p:clrMapOvr>
  <p:transition spd="slow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DF46F-13BD-42D4-8C79-C258EDCE6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6972326"/>
      </p:ext>
    </p:extLst>
  </p:cSld>
  <p:clrMapOvr>
    <a:masterClrMapping/>
  </p:clrMapOvr>
  <p:transition spd="slow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0E45E-703D-4879-A681-9F89EEB3C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2349317"/>
      </p:ext>
    </p:extLst>
  </p:cSld>
  <p:clrMapOvr>
    <a:masterClrMapping/>
  </p:clrMapOvr>
  <p:transition spd="slow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FA2C8-A2CA-4ED2-9966-A8A721CA2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7876817"/>
      </p:ext>
    </p:extLst>
  </p:cSld>
  <p:clrMapOvr>
    <a:masterClrMapping/>
  </p:clrMapOvr>
  <p:transition spd="slow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5CFC8-72D2-4CBE-AC7F-E6C01683D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8794965"/>
      </p:ext>
    </p:extLst>
  </p:cSld>
  <p:clrMapOvr>
    <a:masterClrMapping/>
  </p:clrMapOvr>
  <p:transition spd="slow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4A7EA-C4C4-42C8-8C32-19CF815CF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0212920"/>
      </p:ext>
    </p:extLst>
  </p:cSld>
  <p:clrMapOvr>
    <a:masterClrMapping/>
  </p:clrMapOvr>
  <p:transition spd="slow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7961F-D291-466A-8CDB-CCDA8DB37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2134584"/>
      </p:ext>
    </p:extLst>
  </p:cSld>
  <p:clrMapOvr>
    <a:masterClrMapping/>
  </p:clrMapOvr>
  <p:transition spd="slow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E23AFF3-743C-4839-A622-861D80F40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pull dir="l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slide" Target="slide18.xml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slide" Target="slide14.xml"/><Relationship Id="rId2" Type="http://schemas.openxmlformats.org/officeDocument/2006/relationships/image" Target="../media/image3.gif"/><Relationship Id="rId16" Type="http://schemas.openxmlformats.org/officeDocument/2006/relationships/slide" Target="slide3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slide" Target="slide10.xml"/><Relationship Id="rId5" Type="http://schemas.openxmlformats.org/officeDocument/2006/relationships/image" Target="../media/image6.wmf"/><Relationship Id="rId15" Type="http://schemas.openxmlformats.org/officeDocument/2006/relationships/slide" Target="slide27.xml"/><Relationship Id="rId10" Type="http://schemas.openxmlformats.org/officeDocument/2006/relationships/slide" Target="slide7.xml"/><Relationship Id="rId4" Type="http://schemas.openxmlformats.org/officeDocument/2006/relationships/image" Target="../media/image5.wmf"/><Relationship Id="rId9" Type="http://schemas.openxmlformats.org/officeDocument/2006/relationships/slide" Target="slide4.xml"/><Relationship Id="rId14" Type="http://schemas.openxmlformats.org/officeDocument/2006/relationships/slide" Target="slide2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i60.beon.ru/24/68/676824/48/20647748/smile20sunburst.jpe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http://i60.beon.ru/24/68/676824/48/20647748/smile20sunburst.jpeg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Открытое мероприятие по русскому языку 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 учитель русского языка Петрова Г.В.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7155762"/>
      </p:ext>
    </p:extLst>
  </p:cSld>
  <p:clrMapOvr>
    <a:masterClrMapping/>
  </p:clrMapOvr>
  <p:transition spd="slow">
    <p:pull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j03125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7467"/>
          <a:stretch>
            <a:fillRect/>
          </a:stretch>
        </p:blipFill>
        <p:spPr bwMode="auto">
          <a:xfrm>
            <a:off x="539750" y="0"/>
            <a:ext cx="8101013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3648" y="2780928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dirty="0" err="1" smtClean="0"/>
              <a:t>Балдов</a:t>
            </a:r>
            <a:r>
              <a:rPr lang="ru-RU" sz="3600" dirty="0" smtClean="0"/>
              <a:t> Андрей, 5Б класс</a:t>
            </a:r>
            <a:endParaRPr lang="ru-RU" sz="360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989138"/>
            <a:ext cx="8229600" cy="1143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 rot="5400000">
            <a:off x="1727994" y="-638969"/>
            <a:ext cx="5832475" cy="8208963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r>
              <a:rPr lang="ru-RU" sz="3200" b="1" dirty="0" smtClean="0">
                <a:solidFill>
                  <a:srgbClr val="CC0000"/>
                </a:solidFill>
                <a:latin typeface="Comic Sans MS" pitchFamily="66" charset="0"/>
              </a:rPr>
              <a:t>Уважаемые </a:t>
            </a:r>
            <a:r>
              <a:rPr lang="ru-RU" sz="3200" b="1" dirty="0">
                <a:solidFill>
                  <a:srgbClr val="CC0000"/>
                </a:solidFill>
                <a:latin typeface="Comic Sans MS" pitchFamily="66" charset="0"/>
              </a:rPr>
              <a:t>знатоки! </a:t>
            </a:r>
          </a:p>
          <a:p>
            <a:r>
              <a:rPr lang="ru-RU" sz="3200" b="1" dirty="0">
                <a:solidFill>
                  <a:srgbClr val="CC0000"/>
                </a:solidFill>
                <a:latin typeface="Comic Sans MS" pitchFamily="66" charset="0"/>
              </a:rPr>
              <a:t>Мне тоже хочется принять</a:t>
            </a:r>
          </a:p>
          <a:p>
            <a:pPr algn="l"/>
            <a:r>
              <a:rPr lang="ru-RU" sz="3200" b="1" dirty="0">
                <a:solidFill>
                  <a:srgbClr val="CC0000"/>
                </a:solidFill>
                <a:latin typeface="Comic Sans MS" pitchFamily="66" charset="0"/>
              </a:rPr>
              <a:t>участие в вашей игре. </a:t>
            </a:r>
            <a:r>
              <a:rPr lang="ru-RU" sz="3200" b="1" dirty="0" smtClean="0">
                <a:solidFill>
                  <a:srgbClr val="CC0000"/>
                </a:solidFill>
                <a:latin typeface="Comic Sans MS" pitchFamily="66" charset="0"/>
              </a:rPr>
              <a:t>Отгадайте,</a:t>
            </a:r>
          </a:p>
          <a:p>
            <a:pPr algn="l"/>
            <a:r>
              <a:rPr lang="ru-RU" sz="3200" b="1" dirty="0" smtClean="0">
                <a:solidFill>
                  <a:srgbClr val="CC0000"/>
                </a:solidFill>
                <a:latin typeface="Comic Sans MS" pitchFamily="66" charset="0"/>
              </a:rPr>
              <a:t> </a:t>
            </a:r>
            <a:r>
              <a:rPr lang="ru-RU" sz="3200" b="1" dirty="0">
                <a:solidFill>
                  <a:srgbClr val="CC0000"/>
                </a:solidFill>
                <a:latin typeface="Comic Sans MS" pitchFamily="66" charset="0"/>
              </a:rPr>
              <a:t>что это за </a:t>
            </a:r>
            <a:r>
              <a:rPr lang="ru-RU" sz="3200" b="1" dirty="0" smtClean="0">
                <a:solidFill>
                  <a:srgbClr val="CC0000"/>
                </a:solidFill>
                <a:latin typeface="Comic Sans MS" pitchFamily="66" charset="0"/>
              </a:rPr>
              <a:t>слова?</a:t>
            </a:r>
            <a:endParaRPr lang="ru-RU" sz="3200" b="1" dirty="0">
              <a:solidFill>
                <a:srgbClr val="CC0000"/>
              </a:solidFill>
              <a:latin typeface="Comic Sans MS" pitchFamily="66" charset="0"/>
            </a:endParaRPr>
          </a:p>
          <a:p>
            <a:r>
              <a:rPr lang="ru-RU" sz="3200" dirty="0">
                <a:latin typeface="Bookman Old Style" pitchFamily="18" charset="0"/>
              </a:rPr>
              <a:t> </a:t>
            </a:r>
          </a:p>
        </p:txBody>
      </p:sp>
      <p:pic>
        <p:nvPicPr>
          <p:cNvPr id="11268" name="Picture 4" descr="j02975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157788"/>
            <a:ext cx="2087563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81300"/>
            <a:ext cx="8713787" cy="1143000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0000FF"/>
                </a:solidFill>
                <a:latin typeface="Times New Roman" pitchFamily="18" charset="0"/>
              </a:rPr>
              <a:t>Моя первая буква – местоимение,</a:t>
            </a:r>
            <a:br>
              <a:rPr lang="ru-RU" sz="4800" b="1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4800" b="1" smtClean="0">
                <a:solidFill>
                  <a:srgbClr val="0000FF"/>
                </a:solidFill>
                <a:latin typeface="Times New Roman" pitchFamily="18" charset="0"/>
              </a:rPr>
              <a:t>Затем три буквы – времяисчисление,</a:t>
            </a:r>
            <a:br>
              <a:rPr lang="ru-RU" sz="4800" b="1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4800" b="1" smtClean="0">
                <a:solidFill>
                  <a:srgbClr val="0000FF"/>
                </a:solidFill>
                <a:latin typeface="Times New Roman" pitchFamily="18" charset="0"/>
              </a:rPr>
              <a:t>Последнюю букву из азбуки несу,</a:t>
            </a:r>
            <a:br>
              <a:rPr lang="ru-RU" sz="4800" b="1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4800" b="1" smtClean="0">
                <a:solidFill>
                  <a:srgbClr val="0000FF"/>
                </a:solidFill>
                <a:latin typeface="Times New Roman" pitchFamily="18" charset="0"/>
              </a:rPr>
              <a:t>А целое – сорвешь ее в лесу.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2533" name="Picture 5" descr="j024609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636838"/>
            <a:ext cx="4672013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WordArt 6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113337" cy="25193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6600" b="1" kern="10">
                <a:solidFill>
                  <a:srgbClr val="FF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Monotype Corsiva"/>
              </a:rPr>
              <a:t>Ягода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70" decel="100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770" decel="100000"/>
                                        <p:tgtEl>
                                          <p:spTgt spid="225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" dur="77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  <p:bldP spid="225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81300"/>
            <a:ext cx="8713787" cy="1143000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0000FF"/>
                </a:solidFill>
                <a:latin typeface="Times New Roman" pitchFamily="18" charset="0"/>
              </a:rPr>
              <a:t>Сначала – месяц отыщи-ка.</a:t>
            </a:r>
            <a:br>
              <a:rPr lang="ru-RU" sz="4800" b="1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4800" b="1" smtClean="0">
                <a:solidFill>
                  <a:srgbClr val="0000FF"/>
                </a:solidFill>
                <a:latin typeface="Times New Roman" pitchFamily="18" charset="0"/>
              </a:rPr>
              <a:t>А дальше – что-то вроде крика.</a:t>
            </a:r>
            <a:br>
              <a:rPr lang="ru-RU" sz="4800" b="1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4800" b="1" smtClean="0">
                <a:solidFill>
                  <a:srgbClr val="0000FF"/>
                </a:solidFill>
                <a:latin typeface="Times New Roman" pitchFamily="18" charset="0"/>
              </a:rPr>
              <a:t>Коль верно решено заданье,</a:t>
            </a:r>
            <a:br>
              <a:rPr lang="ru-RU" sz="4800" b="1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4800" b="1" smtClean="0">
                <a:solidFill>
                  <a:srgbClr val="0000FF"/>
                </a:solidFill>
                <a:latin typeface="Times New Roman" pitchFamily="18" charset="0"/>
              </a:rPr>
              <a:t>Получится в ответе званье.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5608" name="Picture 8" descr="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557338"/>
            <a:ext cx="3211512" cy="481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900113" y="476250"/>
            <a:ext cx="5113337" cy="25193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6600" b="1" kern="1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Monotype Corsiva"/>
              </a:rPr>
              <a:t>Майор</a:t>
            </a:r>
          </a:p>
        </p:txBody>
      </p:sp>
      <p:sp>
        <p:nvSpPr>
          <p:cNvPr id="13318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539750" cy="549275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70" decel="100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770" decel="100000"/>
                                        <p:tgtEl>
                                          <p:spTgt spid="256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" dur="77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2560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j03125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7467"/>
          <a:stretch>
            <a:fillRect/>
          </a:stretch>
        </p:blipFill>
        <p:spPr bwMode="auto">
          <a:xfrm>
            <a:off x="539750" y="0"/>
            <a:ext cx="8101013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2564904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dirty="0" smtClean="0"/>
              <a:t>Хрусталева Алина, 5Б класс</a:t>
            </a:r>
            <a:endParaRPr lang="ru-RU" sz="360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989138"/>
            <a:ext cx="8229600" cy="1143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 rot="5400000">
            <a:off x="1620044" y="-746919"/>
            <a:ext cx="6048375" cy="8208963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ru-RU" sz="2800">
              <a:latin typeface="Bookman Old Style" pitchFamily="18" charset="0"/>
            </a:endParaRPr>
          </a:p>
          <a:p>
            <a:r>
              <a:rPr lang="ru-RU" sz="3200" b="1">
                <a:solidFill>
                  <a:srgbClr val="D62900"/>
                </a:solidFill>
                <a:latin typeface="Comic Sans MS" pitchFamily="66" charset="0"/>
              </a:rPr>
              <a:t>Уважаемые знатоки! </a:t>
            </a:r>
          </a:p>
          <a:p>
            <a:r>
              <a:rPr lang="ru-RU" sz="3200" b="1">
                <a:solidFill>
                  <a:srgbClr val="D62900"/>
                </a:solidFill>
                <a:latin typeface="Comic Sans MS" pitchFamily="66" charset="0"/>
              </a:rPr>
              <a:t>Вы, наверняка, замечали, что </a:t>
            </a:r>
          </a:p>
          <a:p>
            <a:r>
              <a:rPr lang="ru-RU" sz="3200" b="1">
                <a:solidFill>
                  <a:srgbClr val="D62900"/>
                </a:solidFill>
                <a:latin typeface="Comic Sans MS" pitchFamily="66" charset="0"/>
              </a:rPr>
              <a:t>иногда человека сравнивают</a:t>
            </a:r>
          </a:p>
          <a:p>
            <a:r>
              <a:rPr lang="ru-RU" sz="3200" b="1">
                <a:solidFill>
                  <a:srgbClr val="D62900"/>
                </a:solidFill>
                <a:latin typeface="Comic Sans MS" pitchFamily="66" charset="0"/>
              </a:rPr>
              <a:t>с каким-либо животным.</a:t>
            </a:r>
          </a:p>
          <a:p>
            <a:r>
              <a:rPr lang="ru-RU" sz="3200" b="1">
                <a:solidFill>
                  <a:srgbClr val="D62900"/>
                </a:solidFill>
                <a:latin typeface="Comic Sans MS" pitchFamily="66" charset="0"/>
              </a:rPr>
              <a:t>Если вы правильно напишете</a:t>
            </a:r>
          </a:p>
          <a:p>
            <a:r>
              <a:rPr lang="ru-RU" sz="3200" b="1">
                <a:solidFill>
                  <a:srgbClr val="D62900"/>
                </a:solidFill>
                <a:latin typeface="Comic Sans MS" pitchFamily="66" charset="0"/>
              </a:rPr>
              <a:t>названия животных, то узнаете,</a:t>
            </a:r>
          </a:p>
          <a:p>
            <a:r>
              <a:rPr lang="ru-RU" sz="3200" b="1">
                <a:solidFill>
                  <a:srgbClr val="D62900"/>
                </a:solidFill>
                <a:latin typeface="Comic Sans MS" pitchFamily="66" charset="0"/>
              </a:rPr>
              <a:t>как в русском языке называются</a:t>
            </a:r>
          </a:p>
          <a:p>
            <a:r>
              <a:rPr lang="ru-RU" sz="3200" b="1">
                <a:solidFill>
                  <a:srgbClr val="D62900"/>
                </a:solidFill>
                <a:latin typeface="Comic Sans MS" pitchFamily="66" charset="0"/>
              </a:rPr>
              <a:t>слова, сравнивающие людей</a:t>
            </a:r>
          </a:p>
          <a:p>
            <a:r>
              <a:rPr lang="ru-RU" sz="3200" b="1">
                <a:solidFill>
                  <a:srgbClr val="D62900"/>
                </a:solidFill>
                <a:latin typeface="Comic Sans MS" pitchFamily="66" charset="0"/>
              </a:rPr>
              <a:t>с животными. </a:t>
            </a:r>
          </a:p>
          <a:p>
            <a:r>
              <a:rPr lang="ru-RU" sz="3200">
                <a:latin typeface="Bookman Old Style" pitchFamily="18" charset="0"/>
              </a:rPr>
              <a:t> </a:t>
            </a:r>
          </a:p>
        </p:txBody>
      </p:sp>
      <p:pic>
        <p:nvPicPr>
          <p:cNvPr id="15364" name="Picture 4" descr="j02975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157788"/>
            <a:ext cx="2087563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627" name="Group 379"/>
          <p:cNvGraphicFramePr>
            <a:graphicFrameLocks noGrp="1"/>
          </p:cNvGraphicFramePr>
          <p:nvPr/>
        </p:nvGraphicFramePr>
        <p:xfrm>
          <a:off x="395288" y="404813"/>
          <a:ext cx="8353425" cy="4608515"/>
        </p:xfrm>
        <a:graphic>
          <a:graphicData uri="http://schemas.openxmlformats.org/drawingml/2006/table">
            <a:tbl>
              <a:tblPr/>
              <a:tblGrid>
                <a:gridCol w="642937"/>
                <a:gridCol w="642938"/>
                <a:gridCol w="641350"/>
                <a:gridCol w="642937"/>
                <a:gridCol w="642938"/>
                <a:gridCol w="642937"/>
                <a:gridCol w="641350"/>
                <a:gridCol w="642938"/>
                <a:gridCol w="642937"/>
                <a:gridCol w="642938"/>
                <a:gridCol w="641350"/>
                <a:gridCol w="642937"/>
                <a:gridCol w="642938"/>
              </a:tblGrid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628" name="Rectangle 380"/>
          <p:cNvSpPr>
            <a:spLocks noChangeArrowheads="1"/>
          </p:cNvSpPr>
          <p:nvPr/>
        </p:nvSpPr>
        <p:spPr bwMode="auto">
          <a:xfrm>
            <a:off x="468313" y="5300663"/>
            <a:ext cx="8135937" cy="11525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 sz="4400" b="1">
                <a:solidFill>
                  <a:srgbClr val="0000FF"/>
                </a:solidFill>
                <a:latin typeface="Comic Sans MS" pitchFamily="66" charset="0"/>
              </a:rPr>
              <a:t>1) Трусливый, как …</a:t>
            </a:r>
          </a:p>
        </p:txBody>
      </p:sp>
      <p:sp>
        <p:nvSpPr>
          <p:cNvPr id="53629" name="Rectangle 381"/>
          <p:cNvSpPr>
            <a:spLocks noChangeArrowheads="1"/>
          </p:cNvSpPr>
          <p:nvPr/>
        </p:nvSpPr>
        <p:spPr bwMode="auto">
          <a:xfrm>
            <a:off x="468313" y="5300663"/>
            <a:ext cx="8135937" cy="11525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 sz="4400" b="1">
                <a:solidFill>
                  <a:srgbClr val="0000FF"/>
                </a:solidFill>
                <a:latin typeface="Comic Sans MS" pitchFamily="66" charset="0"/>
              </a:rPr>
              <a:t>2) Голодный, как …</a:t>
            </a:r>
          </a:p>
        </p:txBody>
      </p:sp>
      <p:sp>
        <p:nvSpPr>
          <p:cNvPr id="53630" name="Rectangle 382"/>
          <p:cNvSpPr>
            <a:spLocks noChangeArrowheads="1"/>
          </p:cNvSpPr>
          <p:nvPr/>
        </p:nvSpPr>
        <p:spPr bwMode="auto">
          <a:xfrm>
            <a:off x="468313" y="5300663"/>
            <a:ext cx="8135937" cy="11525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 sz="4400" b="1">
                <a:solidFill>
                  <a:srgbClr val="0000FF"/>
                </a:solidFill>
                <a:latin typeface="Comic Sans MS" pitchFamily="66" charset="0"/>
              </a:rPr>
              <a:t>3) Преданный, как …</a:t>
            </a:r>
          </a:p>
        </p:txBody>
      </p:sp>
      <p:sp>
        <p:nvSpPr>
          <p:cNvPr id="53631" name="Rectangle 383"/>
          <p:cNvSpPr>
            <a:spLocks noChangeArrowheads="1"/>
          </p:cNvSpPr>
          <p:nvPr/>
        </p:nvSpPr>
        <p:spPr bwMode="auto">
          <a:xfrm>
            <a:off x="468313" y="5300663"/>
            <a:ext cx="8135937" cy="11525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 sz="4400" b="1">
                <a:solidFill>
                  <a:srgbClr val="0000FF"/>
                </a:solidFill>
                <a:latin typeface="Comic Sans MS" pitchFamily="66" charset="0"/>
              </a:rPr>
              <a:t>4) Грязный, как …</a:t>
            </a:r>
          </a:p>
        </p:txBody>
      </p:sp>
      <p:sp>
        <p:nvSpPr>
          <p:cNvPr id="53632" name="Rectangle 384"/>
          <p:cNvSpPr>
            <a:spLocks noChangeArrowheads="1"/>
          </p:cNvSpPr>
          <p:nvPr/>
        </p:nvSpPr>
        <p:spPr bwMode="auto">
          <a:xfrm>
            <a:off x="468313" y="5300663"/>
            <a:ext cx="8135937" cy="11525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 sz="4400" b="1">
                <a:solidFill>
                  <a:srgbClr val="0000FF"/>
                </a:solidFill>
                <a:latin typeface="Comic Sans MS" pitchFamily="66" charset="0"/>
              </a:rPr>
              <a:t>5) Зубастый, как …</a:t>
            </a:r>
          </a:p>
        </p:txBody>
      </p:sp>
      <p:sp>
        <p:nvSpPr>
          <p:cNvPr id="53633" name="Rectangle 385"/>
          <p:cNvSpPr>
            <a:spLocks noChangeArrowheads="1"/>
          </p:cNvSpPr>
          <p:nvPr/>
        </p:nvSpPr>
        <p:spPr bwMode="auto">
          <a:xfrm>
            <a:off x="468313" y="5300663"/>
            <a:ext cx="8135937" cy="11525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 sz="4400" b="1">
                <a:solidFill>
                  <a:srgbClr val="0000FF"/>
                </a:solidFill>
                <a:latin typeface="Comic Sans MS" pitchFamily="66" charset="0"/>
              </a:rPr>
              <a:t>6) Трудолюбивый, как …</a:t>
            </a:r>
          </a:p>
        </p:txBody>
      </p:sp>
      <p:sp>
        <p:nvSpPr>
          <p:cNvPr id="53635" name="Rectangle 387"/>
          <p:cNvSpPr>
            <a:spLocks noChangeArrowheads="1"/>
          </p:cNvSpPr>
          <p:nvPr/>
        </p:nvSpPr>
        <p:spPr bwMode="auto">
          <a:xfrm>
            <a:off x="468313" y="5300663"/>
            <a:ext cx="8135937" cy="11525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 sz="4400" b="1">
                <a:solidFill>
                  <a:srgbClr val="0000FF"/>
                </a:solidFill>
                <a:latin typeface="Comic Sans MS" pitchFamily="66" charset="0"/>
              </a:rPr>
              <a:t>7) Тихий, как …</a:t>
            </a:r>
          </a:p>
        </p:txBody>
      </p:sp>
      <p:sp>
        <p:nvSpPr>
          <p:cNvPr id="53636" name="WordArt 388"/>
          <p:cNvSpPr>
            <a:spLocks noChangeArrowheads="1" noChangeShapeType="1" noTextEdit="1"/>
          </p:cNvSpPr>
          <p:nvPr/>
        </p:nvSpPr>
        <p:spPr bwMode="auto">
          <a:xfrm>
            <a:off x="4284663" y="404813"/>
            <a:ext cx="2519362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ЗАЯЦ</a:t>
            </a:r>
          </a:p>
        </p:txBody>
      </p:sp>
      <p:sp>
        <p:nvSpPr>
          <p:cNvPr id="53637" name="WordArt 389"/>
          <p:cNvSpPr>
            <a:spLocks noChangeArrowheads="1" noChangeShapeType="1" noTextEdit="1"/>
          </p:cNvSpPr>
          <p:nvPr/>
        </p:nvSpPr>
        <p:spPr bwMode="auto">
          <a:xfrm>
            <a:off x="3708400" y="1052513"/>
            <a:ext cx="24479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ВОЛК</a:t>
            </a:r>
          </a:p>
        </p:txBody>
      </p:sp>
      <p:sp>
        <p:nvSpPr>
          <p:cNvPr id="53638" name="WordArt 390"/>
          <p:cNvSpPr>
            <a:spLocks noChangeArrowheads="1" noChangeShapeType="1" noTextEdit="1"/>
          </p:cNvSpPr>
          <p:nvPr/>
        </p:nvSpPr>
        <p:spPr bwMode="auto">
          <a:xfrm>
            <a:off x="3635375" y="1700213"/>
            <a:ext cx="3744913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СОБАКА</a:t>
            </a:r>
          </a:p>
        </p:txBody>
      </p:sp>
      <p:sp>
        <p:nvSpPr>
          <p:cNvPr id="53639" name="WordArt 391"/>
          <p:cNvSpPr>
            <a:spLocks noChangeArrowheads="1" noChangeShapeType="1" noTextEdit="1"/>
          </p:cNvSpPr>
          <p:nvPr/>
        </p:nvSpPr>
        <p:spPr bwMode="auto">
          <a:xfrm>
            <a:off x="395288" y="2349500"/>
            <a:ext cx="5761037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ПОРОСЁНОК</a:t>
            </a:r>
          </a:p>
        </p:txBody>
      </p:sp>
      <p:sp>
        <p:nvSpPr>
          <p:cNvPr id="53640" name="WordArt 392"/>
          <p:cNvSpPr>
            <a:spLocks noChangeArrowheads="1" noChangeShapeType="1" noTextEdit="1"/>
          </p:cNvSpPr>
          <p:nvPr/>
        </p:nvSpPr>
        <p:spPr bwMode="auto">
          <a:xfrm>
            <a:off x="468313" y="3068638"/>
            <a:ext cx="5040312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КРОКОДИЛ</a:t>
            </a:r>
          </a:p>
        </p:txBody>
      </p:sp>
      <p:sp>
        <p:nvSpPr>
          <p:cNvPr id="53641" name="WordArt 393"/>
          <p:cNvSpPr>
            <a:spLocks noChangeArrowheads="1" noChangeShapeType="1" noTextEdit="1"/>
          </p:cNvSpPr>
          <p:nvPr/>
        </p:nvSpPr>
        <p:spPr bwMode="auto">
          <a:xfrm>
            <a:off x="4140200" y="3644900"/>
            <a:ext cx="4535488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МУРАВЕЙ</a:t>
            </a:r>
          </a:p>
        </p:txBody>
      </p:sp>
      <p:sp>
        <p:nvSpPr>
          <p:cNvPr id="53642" name="WordArt 394"/>
          <p:cNvSpPr>
            <a:spLocks noChangeArrowheads="1" noChangeShapeType="1" noTextEdit="1"/>
          </p:cNvSpPr>
          <p:nvPr/>
        </p:nvSpPr>
        <p:spPr bwMode="auto">
          <a:xfrm>
            <a:off x="3635375" y="4365625"/>
            <a:ext cx="2520950" cy="631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МЫШЬ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3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3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3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3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3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3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28" grpId="0" animBg="1"/>
      <p:bldP spid="53629" grpId="0" animBg="1"/>
      <p:bldP spid="53630" grpId="0" animBg="1"/>
      <p:bldP spid="53631" grpId="0" animBg="1"/>
      <p:bldP spid="53632" grpId="0" animBg="1"/>
      <p:bldP spid="53633" grpId="0" animBg="1"/>
      <p:bldP spid="53635" grpId="0" animBg="1"/>
      <p:bldP spid="53636" grpId="0" animBg="1"/>
      <p:bldP spid="53637" grpId="0" animBg="1"/>
      <p:bldP spid="53638" grpId="0" animBg="1"/>
      <p:bldP spid="53639" grpId="0" animBg="1"/>
      <p:bldP spid="53640" grpId="0" animBg="1"/>
      <p:bldP spid="53641" grpId="0" animBg="1"/>
      <p:bldP spid="536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539750" y="981075"/>
            <a:ext cx="7993063" cy="198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8000" kern="10">
                <a:ln w="25400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ЗООНИМЫ</a:t>
            </a:r>
          </a:p>
        </p:txBody>
      </p:sp>
      <p:pic>
        <p:nvPicPr>
          <p:cNvPr id="17411" name="Picture 3" descr="j03049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938" y="3500438"/>
            <a:ext cx="1819275" cy="166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5" descr="j023317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3573463"/>
            <a:ext cx="1793875" cy="259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9" descr="j021529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4413" y="3789363"/>
            <a:ext cx="2322512" cy="243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AutoShape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539750" cy="549275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j03125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7467"/>
          <a:stretch>
            <a:fillRect/>
          </a:stretch>
        </p:blipFill>
        <p:spPr bwMode="auto">
          <a:xfrm>
            <a:off x="539750" y="0"/>
            <a:ext cx="8101013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Содержимое 3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" name="TextBox 1"/>
          <p:cNvSpPr txBox="1"/>
          <p:nvPr/>
        </p:nvSpPr>
        <p:spPr>
          <a:xfrm>
            <a:off x="1331640" y="2636912"/>
            <a:ext cx="73091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000" dirty="0" smtClean="0"/>
              <a:t>Яковлева Юлия Владимировна</a:t>
            </a:r>
            <a:endParaRPr lang="ru-RU" sz="400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989138"/>
            <a:ext cx="8229600" cy="1143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 rot="5400000">
            <a:off x="1620044" y="-746919"/>
            <a:ext cx="6048375" cy="8208963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ru-RU" sz="2800" dirty="0">
              <a:latin typeface="Bookman Old Style" pitchFamily="18" charset="0"/>
            </a:endParaRPr>
          </a:p>
          <a:p>
            <a:r>
              <a:rPr lang="ru-RU" sz="3200" b="1" dirty="0">
                <a:solidFill>
                  <a:srgbClr val="6600FF"/>
                </a:solidFill>
                <a:latin typeface="Comic Sans MS" pitchFamily="66" charset="0"/>
              </a:rPr>
              <a:t>Уважаемые знатоки! </a:t>
            </a:r>
          </a:p>
          <a:p>
            <a:r>
              <a:rPr lang="ru-RU" sz="3200" b="1" dirty="0">
                <a:solidFill>
                  <a:srgbClr val="6600FF"/>
                </a:solidFill>
                <a:latin typeface="Comic Sans MS" pitchFamily="66" charset="0"/>
              </a:rPr>
              <a:t>Как много звуков мы слышим</a:t>
            </a:r>
          </a:p>
          <a:p>
            <a:r>
              <a:rPr lang="ru-RU" sz="3200" b="1" dirty="0">
                <a:solidFill>
                  <a:srgbClr val="6600FF"/>
                </a:solidFill>
                <a:latin typeface="Comic Sans MS" pitchFamily="66" charset="0"/>
              </a:rPr>
              <a:t>от животных, но понимать их</a:t>
            </a:r>
          </a:p>
          <a:p>
            <a:r>
              <a:rPr lang="ru-RU" sz="3200" b="1" dirty="0">
                <a:solidFill>
                  <a:srgbClr val="6600FF"/>
                </a:solidFill>
                <a:latin typeface="Comic Sans MS" pitchFamily="66" charset="0"/>
              </a:rPr>
              <a:t>мы не в состоянии. Может быть,</a:t>
            </a:r>
          </a:p>
          <a:p>
            <a:r>
              <a:rPr lang="ru-RU" sz="3200" b="1" dirty="0">
                <a:solidFill>
                  <a:srgbClr val="6600FF"/>
                </a:solidFill>
                <a:latin typeface="Comic Sans MS" pitchFamily="66" charset="0"/>
              </a:rPr>
              <a:t>вам это удастся, когда вы</a:t>
            </a:r>
          </a:p>
          <a:p>
            <a:r>
              <a:rPr lang="ru-RU" sz="3200" b="1" dirty="0" smtClean="0">
                <a:solidFill>
                  <a:srgbClr val="6600FF"/>
                </a:solidFill>
                <a:latin typeface="Comic Sans MS" pitchFamily="66" charset="0"/>
              </a:rPr>
              <a:t>вырастите</a:t>
            </a:r>
            <a:r>
              <a:rPr lang="ru-RU" sz="3200" b="1" dirty="0">
                <a:solidFill>
                  <a:srgbClr val="6600FF"/>
                </a:solidFill>
                <a:latin typeface="Comic Sans MS" pitchFamily="66" charset="0"/>
              </a:rPr>
              <a:t>, а пока напишите, </a:t>
            </a:r>
          </a:p>
          <a:p>
            <a:r>
              <a:rPr lang="ru-RU" sz="3200" b="1" dirty="0">
                <a:solidFill>
                  <a:srgbClr val="6600FF"/>
                </a:solidFill>
                <a:latin typeface="Comic Sans MS" pitchFamily="66" charset="0"/>
              </a:rPr>
              <a:t>кто как </a:t>
            </a:r>
            <a:r>
              <a:rPr lang="ru-RU" sz="3200" b="1" dirty="0" smtClean="0">
                <a:solidFill>
                  <a:srgbClr val="6600FF"/>
                </a:solidFill>
                <a:latin typeface="Comic Sans MS" pitchFamily="66" charset="0"/>
              </a:rPr>
              <a:t>«поет».</a:t>
            </a:r>
            <a:endParaRPr lang="ru-RU" sz="3200" b="1" dirty="0">
              <a:solidFill>
                <a:srgbClr val="6600FF"/>
              </a:solidFill>
              <a:latin typeface="Comic Sans MS" pitchFamily="66" charset="0"/>
            </a:endParaRPr>
          </a:p>
          <a:p>
            <a:r>
              <a:rPr lang="ru-RU" sz="3200" dirty="0">
                <a:latin typeface="Bookman Old Style" pitchFamily="18" charset="0"/>
              </a:rPr>
              <a:t> </a:t>
            </a:r>
          </a:p>
        </p:txBody>
      </p:sp>
      <p:pic>
        <p:nvPicPr>
          <p:cNvPr id="19460" name="Picture 4" descr="j02975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157788"/>
            <a:ext cx="2087563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468313" y="2349500"/>
            <a:ext cx="8496300" cy="251966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r>
              <a:rPr lang="ru-RU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Monotype Corsiva"/>
              </a:rPr>
              <a:t>Что? Где? Когда</a:t>
            </a:r>
            <a:r>
              <a:rPr lang="ru-RU" sz="6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Monotype Corsiva"/>
              </a:rPr>
              <a:t>?</a:t>
            </a:r>
            <a:endParaRPr lang="ru-RU" sz="6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Monotype Corsiva"/>
            </a:endParaRPr>
          </a:p>
        </p:txBody>
      </p:sp>
      <p:pic>
        <p:nvPicPr>
          <p:cNvPr id="2052" name="Picture 10" descr="с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4813"/>
            <a:ext cx="29527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39952" y="620688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6000" dirty="0" smtClean="0"/>
              <a:t>1 МИНУТА</a:t>
            </a:r>
            <a:endParaRPr lang="ru-RU" sz="600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04813"/>
            <a:ext cx="3609975" cy="6191250"/>
          </a:xfrm>
        </p:spPr>
        <p:txBody>
          <a:bodyPr/>
          <a:lstStyle/>
          <a:p>
            <a:pPr eaLnBrk="1" hangingPunct="1">
              <a:lnSpc>
                <a:spcPct val="135000"/>
              </a:lnSpc>
              <a:buFont typeface="Wingdings" pitchFamily="2" charset="2"/>
              <a:buChar char="ü"/>
            </a:pPr>
            <a:r>
              <a:rPr lang="ru-RU" sz="4400" b="1" smtClean="0">
                <a:solidFill>
                  <a:srgbClr val="CC0000"/>
                </a:solidFill>
                <a:latin typeface="Comic Sans MS" pitchFamily="66" charset="0"/>
              </a:rPr>
              <a:t>ФИЛИН</a:t>
            </a:r>
          </a:p>
          <a:p>
            <a:pPr eaLnBrk="1" hangingPunct="1">
              <a:lnSpc>
                <a:spcPct val="135000"/>
              </a:lnSpc>
              <a:buFont typeface="Wingdings" pitchFamily="2" charset="2"/>
              <a:buChar char="ü"/>
            </a:pPr>
            <a:r>
              <a:rPr lang="ru-RU" sz="4400" b="1" smtClean="0">
                <a:solidFill>
                  <a:srgbClr val="CC0000"/>
                </a:solidFill>
                <a:latin typeface="Comic Sans MS" pitchFamily="66" charset="0"/>
              </a:rPr>
              <a:t>ГЛУХАРЬ</a:t>
            </a:r>
          </a:p>
          <a:p>
            <a:pPr eaLnBrk="1" hangingPunct="1">
              <a:lnSpc>
                <a:spcPct val="135000"/>
              </a:lnSpc>
              <a:buFont typeface="Wingdings" pitchFamily="2" charset="2"/>
              <a:buChar char="ü"/>
            </a:pPr>
            <a:r>
              <a:rPr lang="ru-RU" sz="4400" b="1" smtClean="0">
                <a:solidFill>
                  <a:srgbClr val="CC0000"/>
                </a:solidFill>
                <a:latin typeface="Comic Sans MS" pitchFamily="66" charset="0"/>
              </a:rPr>
              <a:t>КОЗА</a:t>
            </a:r>
          </a:p>
          <a:p>
            <a:pPr eaLnBrk="1" hangingPunct="1">
              <a:lnSpc>
                <a:spcPct val="135000"/>
              </a:lnSpc>
              <a:buFont typeface="Wingdings" pitchFamily="2" charset="2"/>
              <a:buChar char="ü"/>
            </a:pPr>
            <a:r>
              <a:rPr lang="ru-RU" sz="4400" b="1" smtClean="0">
                <a:solidFill>
                  <a:srgbClr val="CC0000"/>
                </a:solidFill>
                <a:latin typeface="Comic Sans MS" pitchFamily="66" charset="0"/>
              </a:rPr>
              <a:t>КОНЬ</a:t>
            </a:r>
          </a:p>
          <a:p>
            <a:pPr eaLnBrk="1" hangingPunct="1">
              <a:lnSpc>
                <a:spcPct val="135000"/>
              </a:lnSpc>
              <a:buFont typeface="Wingdings" pitchFamily="2" charset="2"/>
              <a:buChar char="ü"/>
            </a:pPr>
            <a:r>
              <a:rPr lang="ru-RU" sz="4400" b="1" smtClean="0">
                <a:solidFill>
                  <a:srgbClr val="CC0000"/>
                </a:solidFill>
                <a:latin typeface="Comic Sans MS" pitchFamily="66" charset="0"/>
              </a:rPr>
              <a:t>ЛИСА</a:t>
            </a:r>
          </a:p>
          <a:p>
            <a:pPr eaLnBrk="1" hangingPunct="1">
              <a:lnSpc>
                <a:spcPct val="135000"/>
              </a:lnSpc>
              <a:buFont typeface="Wingdings" pitchFamily="2" charset="2"/>
              <a:buChar char="ü"/>
            </a:pPr>
            <a:r>
              <a:rPr lang="ru-RU" sz="4400" b="1" smtClean="0">
                <a:solidFill>
                  <a:srgbClr val="CC0000"/>
                </a:solidFill>
                <a:latin typeface="Comic Sans MS" pitchFamily="66" charset="0"/>
              </a:rPr>
              <a:t>МЕДВЕДЬ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284663" y="476250"/>
            <a:ext cx="424815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400" b="1">
                <a:solidFill>
                  <a:srgbClr val="0000FF"/>
                </a:solidFill>
                <a:latin typeface="Comic Sans MS" pitchFamily="66" charset="0"/>
              </a:rPr>
              <a:t>УХАЕТ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284663" y="1484313"/>
            <a:ext cx="424815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400" b="1">
                <a:solidFill>
                  <a:srgbClr val="0000FF"/>
                </a:solidFill>
                <a:latin typeface="Comic Sans MS" pitchFamily="66" charset="0"/>
              </a:rPr>
              <a:t>ТОКУЕТ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4284663" y="2565400"/>
            <a:ext cx="424815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400" b="1">
                <a:solidFill>
                  <a:srgbClr val="0000FF"/>
                </a:solidFill>
                <a:latin typeface="Comic Sans MS" pitchFamily="66" charset="0"/>
              </a:rPr>
              <a:t>БЛЕЕТ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4284663" y="4724400"/>
            <a:ext cx="424815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400" b="1">
                <a:solidFill>
                  <a:srgbClr val="0000FF"/>
                </a:solidFill>
                <a:latin typeface="Comic Sans MS" pitchFamily="66" charset="0"/>
              </a:rPr>
              <a:t>ТЯВКАЕТ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4284663" y="3644900"/>
            <a:ext cx="424815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400" b="1">
                <a:solidFill>
                  <a:srgbClr val="0000FF"/>
                </a:solidFill>
                <a:latin typeface="Comic Sans MS" pitchFamily="66" charset="0"/>
              </a:rPr>
              <a:t>РЖЕТ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4284663" y="5805488"/>
            <a:ext cx="424815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400" b="1">
                <a:solidFill>
                  <a:srgbClr val="0000FF"/>
                </a:solidFill>
                <a:latin typeface="Comic Sans MS" pitchFamily="66" charset="0"/>
              </a:rPr>
              <a:t>РЫЧИТ</a:t>
            </a:r>
          </a:p>
        </p:txBody>
      </p:sp>
      <p:sp>
        <p:nvSpPr>
          <p:cNvPr id="20489" name="AutoShape 1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539750" cy="549275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17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17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17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17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17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317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0" grpId="0" animBg="1"/>
      <p:bldP spid="31751" grpId="0" animBg="1"/>
      <p:bldP spid="31752" grpId="0" animBg="1"/>
      <p:bldP spid="31753" grpId="0" animBg="1"/>
      <p:bldP spid="3175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j03125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7467"/>
          <a:stretch>
            <a:fillRect/>
          </a:stretch>
        </p:blipFill>
        <p:spPr bwMode="auto">
          <a:xfrm>
            <a:off x="539750" y="0"/>
            <a:ext cx="8101013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656" y="2636912"/>
            <a:ext cx="7165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000" dirty="0" smtClean="0"/>
              <a:t>Иванов , 9 класс </a:t>
            </a:r>
            <a:endParaRPr lang="ru-RU" sz="400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989138"/>
            <a:ext cx="8229600" cy="1143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 rot="5400000">
            <a:off x="1620044" y="-746919"/>
            <a:ext cx="6048375" cy="8208963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ru-RU" sz="2800">
              <a:latin typeface="Bookman Old Style" pitchFamily="18" charset="0"/>
            </a:endParaRPr>
          </a:p>
          <a:p>
            <a:r>
              <a:rPr lang="ru-RU" sz="3200" b="1">
                <a:solidFill>
                  <a:srgbClr val="A50021"/>
                </a:solidFill>
                <a:latin typeface="Comic Sans MS" pitchFamily="66" charset="0"/>
              </a:rPr>
              <a:t>Уважаемые знатоки! </a:t>
            </a:r>
          </a:p>
          <a:p>
            <a:r>
              <a:rPr lang="ru-RU" sz="3200" b="1">
                <a:solidFill>
                  <a:srgbClr val="A50021"/>
                </a:solidFill>
                <a:latin typeface="Comic Sans MS" pitchFamily="66" charset="0"/>
              </a:rPr>
              <a:t>Для чего даны нам уши? </a:t>
            </a:r>
          </a:p>
          <a:p>
            <a:r>
              <a:rPr lang="ru-RU" sz="3200" b="1">
                <a:solidFill>
                  <a:srgbClr val="A50021"/>
                </a:solidFill>
                <a:latin typeface="Comic Sans MS" pitchFamily="66" charset="0"/>
              </a:rPr>
              <a:t>Итак, поиграем «в уши». Не</a:t>
            </a:r>
          </a:p>
          <a:p>
            <a:r>
              <a:rPr lang="ru-RU" sz="3200" b="1">
                <a:solidFill>
                  <a:srgbClr val="A50021"/>
                </a:solidFill>
                <a:latin typeface="Comic Sans MS" pitchFamily="66" charset="0"/>
              </a:rPr>
              <a:t>хлопайте ушами, послушайте </a:t>
            </a:r>
          </a:p>
          <a:p>
            <a:r>
              <a:rPr lang="ru-RU" sz="3200" b="1">
                <a:solidFill>
                  <a:srgbClr val="A50021"/>
                </a:solidFill>
                <a:latin typeface="Comic Sans MS" pitchFamily="66" charset="0"/>
              </a:rPr>
              <a:t> и подумайте, что обозначают</a:t>
            </a:r>
          </a:p>
          <a:p>
            <a:r>
              <a:rPr lang="ru-RU" sz="3200" b="1">
                <a:solidFill>
                  <a:srgbClr val="A50021"/>
                </a:solidFill>
                <a:latin typeface="Comic Sans MS" pitchFamily="66" charset="0"/>
              </a:rPr>
              <a:t>эти выражения.</a:t>
            </a:r>
          </a:p>
          <a:p>
            <a:r>
              <a:rPr lang="ru-RU" sz="3200"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268413"/>
            <a:ext cx="8229600" cy="1143000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D62900"/>
                </a:solidFill>
                <a:latin typeface="Comic Sans MS" pitchFamily="66" charset="0"/>
              </a:rPr>
              <a:t>Как говорят о человеке, который совсем лишен музыкального слуха?</a:t>
            </a:r>
          </a:p>
        </p:txBody>
      </p:sp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1476375" y="3573463"/>
            <a:ext cx="6172200" cy="2500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72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Comic Sans MS"/>
              </a:rPr>
              <a:t>Медведь на</a:t>
            </a:r>
          </a:p>
          <a:p>
            <a:r>
              <a:rPr lang="ru-RU" sz="72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Comic Sans MS"/>
              </a:rPr>
              <a:t>ухо наступил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052513"/>
            <a:ext cx="8229600" cy="1143000"/>
          </a:xfrm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rgbClr val="D62900"/>
                </a:solidFill>
                <a:latin typeface="Comic Sans MS" pitchFamily="66" charset="0"/>
              </a:rPr>
              <a:t>Что означает выражение «хлопать ушами»?</a:t>
            </a:r>
          </a:p>
        </p:txBody>
      </p:sp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468313" y="3141663"/>
            <a:ext cx="8280400" cy="3024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7200" b="1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Comic Sans MS"/>
              </a:rPr>
              <a:t>Слушать невнимательно,не понимая</a:t>
            </a:r>
          </a:p>
          <a:p>
            <a:r>
              <a:rPr lang="ru-RU" sz="7200" b="1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Comic Sans MS"/>
              </a:rPr>
              <a:t>и не вопринимая то, о чем говорят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2636912"/>
            <a:ext cx="6480398" cy="1287388"/>
          </a:xfrm>
        </p:spPr>
        <p:txBody>
          <a:bodyPr/>
          <a:lstStyle/>
          <a:p>
            <a:pPr algn="l" eaLnBrk="1" hangingPunct="1"/>
            <a:r>
              <a:rPr lang="ru-RU" sz="6000" b="1" dirty="0" smtClean="0">
                <a:solidFill>
                  <a:srgbClr val="0000FF"/>
                </a:solidFill>
                <a:latin typeface="Comic Sans MS" pitchFamily="66" charset="0"/>
              </a:rPr>
              <a:t>Кто еще знает</a:t>
            </a:r>
            <a:br>
              <a:rPr lang="ru-RU" sz="6000" b="1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6000" b="1" dirty="0" smtClean="0">
                <a:solidFill>
                  <a:srgbClr val="0000FF"/>
                </a:solidFill>
                <a:latin typeface="Comic Sans MS" pitchFamily="66" charset="0"/>
              </a:rPr>
              <a:t>выражения, связанные с «ушами»? Приведите ещё 2 примера.</a:t>
            </a:r>
          </a:p>
        </p:txBody>
      </p:sp>
      <p:pic>
        <p:nvPicPr>
          <p:cNvPr id="25603" name="Picture 4" descr="j02821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2" y="692695"/>
            <a:ext cx="2374800" cy="327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539750" cy="549275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5605" name="Picture 6" descr="j029756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451" y="4797152"/>
            <a:ext cx="2087562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6409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5400" dirty="0" smtClean="0"/>
              <a:t>Вешать на уши лапшу</a:t>
            </a:r>
          </a:p>
          <a:p>
            <a:pPr algn="l"/>
            <a:r>
              <a:rPr lang="ru-RU" sz="5400" dirty="0" smtClean="0"/>
              <a:t>Ездить по ушам</a:t>
            </a:r>
          </a:p>
          <a:p>
            <a:pPr algn="l"/>
            <a:r>
              <a:rPr lang="ru-RU" sz="5400" dirty="0" smtClean="0"/>
              <a:t>Греть уши</a:t>
            </a:r>
          </a:p>
          <a:p>
            <a:pPr algn="l"/>
            <a:r>
              <a:rPr lang="ru-RU" sz="5400" dirty="0" smtClean="0"/>
              <a:t>Не три мне уши</a:t>
            </a:r>
          </a:p>
          <a:p>
            <a:pPr algn="l"/>
            <a:r>
              <a:rPr lang="ru-RU" sz="5400" dirty="0" smtClean="0"/>
              <a:t>Везде есть уши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992592706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2" grpId="4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j03125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7467"/>
          <a:stretch>
            <a:fillRect/>
          </a:stretch>
        </p:blipFill>
        <p:spPr bwMode="auto">
          <a:xfrm>
            <a:off x="539750" y="0"/>
            <a:ext cx="8101013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3648" y="2780928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000" dirty="0" err="1" smtClean="0"/>
              <a:t>Левиков</a:t>
            </a:r>
            <a:r>
              <a:rPr lang="ru-RU" sz="4000" dirty="0" smtClean="0"/>
              <a:t> Андрей, 5А класс</a:t>
            </a:r>
            <a:endParaRPr lang="ru-RU" sz="400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AutoShape 3"/>
          <p:cNvSpPr>
            <a:spLocks noChangeArrowheads="1"/>
          </p:cNvSpPr>
          <p:nvPr/>
        </p:nvSpPr>
        <p:spPr bwMode="auto">
          <a:xfrm rot="5400000">
            <a:off x="1453357" y="-653257"/>
            <a:ext cx="6381750" cy="8208963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ru-RU" sz="2800" dirty="0">
              <a:latin typeface="Bookman Old Style" pitchFamily="18" charset="0"/>
            </a:endParaRPr>
          </a:p>
          <a:p>
            <a:r>
              <a:rPr lang="ru-RU" sz="3200" b="1" dirty="0">
                <a:solidFill>
                  <a:srgbClr val="990000"/>
                </a:solidFill>
                <a:latin typeface="Comic Sans MS" pitchFamily="66" charset="0"/>
              </a:rPr>
              <a:t>Уважаемые знатоки! </a:t>
            </a:r>
          </a:p>
          <a:p>
            <a:r>
              <a:rPr lang="ru-RU" sz="3200" b="1" dirty="0">
                <a:solidFill>
                  <a:srgbClr val="990000"/>
                </a:solidFill>
                <a:latin typeface="Comic Sans MS" pitchFamily="66" charset="0"/>
              </a:rPr>
              <a:t>В русском языке есть одинаковые</a:t>
            </a:r>
          </a:p>
          <a:p>
            <a:r>
              <a:rPr lang="ru-RU" sz="3200" b="1" dirty="0">
                <a:solidFill>
                  <a:srgbClr val="990000"/>
                </a:solidFill>
                <a:latin typeface="Comic Sans MS" pitchFamily="66" charset="0"/>
              </a:rPr>
              <a:t>по звучанию и написанию слова,</a:t>
            </a:r>
          </a:p>
          <a:p>
            <a:r>
              <a:rPr lang="ru-RU" sz="3200" b="1" dirty="0">
                <a:solidFill>
                  <a:srgbClr val="990000"/>
                </a:solidFill>
                <a:latin typeface="Comic Sans MS" pitchFamily="66" charset="0"/>
              </a:rPr>
              <a:t>но если к ним внимательней </a:t>
            </a:r>
          </a:p>
          <a:p>
            <a:r>
              <a:rPr lang="ru-RU" sz="3200" b="1" dirty="0">
                <a:solidFill>
                  <a:srgbClr val="990000"/>
                </a:solidFill>
                <a:latin typeface="Comic Sans MS" pitchFamily="66" charset="0"/>
              </a:rPr>
              <a:t>присмотреться, они разные. </a:t>
            </a:r>
          </a:p>
          <a:p>
            <a:r>
              <a:rPr lang="ru-RU" sz="3200" b="1" dirty="0" smtClean="0">
                <a:solidFill>
                  <a:srgbClr val="990000"/>
                </a:solidFill>
                <a:latin typeface="Comic Sans MS" pitchFamily="66" charset="0"/>
              </a:rPr>
              <a:t>Укажите</a:t>
            </a:r>
            <a:r>
              <a:rPr lang="ru-RU" sz="3200" b="1" dirty="0">
                <a:solidFill>
                  <a:srgbClr val="990000"/>
                </a:solidFill>
                <a:latin typeface="Comic Sans MS" pitchFamily="66" charset="0"/>
              </a:rPr>
              <a:t>, какой частью речи </a:t>
            </a:r>
          </a:p>
          <a:p>
            <a:r>
              <a:rPr lang="ru-RU" sz="3200" b="1" dirty="0">
                <a:solidFill>
                  <a:srgbClr val="990000"/>
                </a:solidFill>
                <a:latin typeface="Comic Sans MS" pitchFamily="66" charset="0"/>
              </a:rPr>
              <a:t>являются </a:t>
            </a:r>
            <a:r>
              <a:rPr lang="ru-RU" sz="3200" b="1" dirty="0" smtClean="0">
                <a:solidFill>
                  <a:srgbClr val="990000"/>
                </a:solidFill>
                <a:latin typeface="Comic Sans MS" pitchFamily="66" charset="0"/>
              </a:rPr>
              <a:t>выделенные слова. </a:t>
            </a:r>
            <a:endParaRPr lang="ru-RU" sz="3200" b="1" dirty="0">
              <a:solidFill>
                <a:srgbClr val="990000"/>
              </a:solidFill>
              <a:latin typeface="Comic Sans MS" pitchFamily="66" charset="0"/>
            </a:endParaRPr>
          </a:p>
          <a:p>
            <a:r>
              <a:rPr lang="ru-RU" sz="3200" dirty="0">
                <a:latin typeface="Bookman Old Style" pitchFamily="18" charset="0"/>
              </a:rPr>
              <a:t> </a:t>
            </a:r>
          </a:p>
        </p:txBody>
      </p:sp>
      <p:pic>
        <p:nvPicPr>
          <p:cNvPr id="27652" name="Picture 4" descr="j02975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157788"/>
            <a:ext cx="2087563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81300"/>
            <a:ext cx="8642350" cy="1143000"/>
          </a:xfrm>
        </p:spPr>
        <p:txBody>
          <a:bodyPr/>
          <a:lstStyle/>
          <a:p>
            <a:pPr algn="l" eaLnBrk="1" hangingPunct="1"/>
            <a:r>
              <a:rPr lang="ru-RU" sz="6000" b="1" dirty="0" smtClean="0">
                <a:solidFill>
                  <a:srgbClr val="0000FF"/>
                </a:solidFill>
                <a:latin typeface="Comic Sans MS" pitchFamily="66" charset="0"/>
              </a:rPr>
              <a:t>На полях, не скошенных </a:t>
            </a:r>
            <a:r>
              <a:rPr lang="ru-RU" sz="6000" b="1" u="sng" dirty="0" smtClean="0">
                <a:solidFill>
                  <a:srgbClr val="0000FF"/>
                </a:solidFill>
                <a:latin typeface="Comic Sans MS" pitchFamily="66" charset="0"/>
              </a:rPr>
              <a:t>косой,</a:t>
            </a:r>
            <a:r>
              <a:rPr lang="ru-RU" sz="6000" b="1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6000" b="1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6000" b="1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 sz="6000" b="1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6000" b="1" dirty="0" smtClean="0">
                <a:solidFill>
                  <a:srgbClr val="0000FF"/>
                </a:solidFill>
                <a:latin typeface="Comic Sans MS" pitchFamily="66" charset="0"/>
              </a:rPr>
              <a:t>Все утро дождик шел </a:t>
            </a:r>
            <a:r>
              <a:rPr lang="ru-RU" sz="6000" b="1" u="sng" dirty="0" smtClean="0">
                <a:solidFill>
                  <a:srgbClr val="0000FF"/>
                </a:solidFill>
                <a:latin typeface="Comic Sans MS" pitchFamily="66" charset="0"/>
              </a:rPr>
              <a:t>косой</a:t>
            </a:r>
            <a:r>
              <a:rPr lang="ru-RU" sz="6000" b="1" dirty="0" smtClean="0">
                <a:solidFill>
                  <a:srgbClr val="0000FF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43011" name="WordArt 3"/>
          <p:cNvSpPr>
            <a:spLocks noChangeArrowheads="1" noChangeShapeType="1" noTextEdit="1"/>
          </p:cNvSpPr>
          <p:nvPr/>
        </p:nvSpPr>
        <p:spPr bwMode="auto">
          <a:xfrm>
            <a:off x="7308850" y="2276475"/>
            <a:ext cx="1176338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сущ.</a:t>
            </a:r>
          </a:p>
        </p:txBody>
      </p:sp>
      <p:sp>
        <p:nvSpPr>
          <p:cNvPr id="43012" name="WordArt 4"/>
          <p:cNvSpPr>
            <a:spLocks noChangeArrowheads="1" noChangeShapeType="1" noTextEdit="1"/>
          </p:cNvSpPr>
          <p:nvPr/>
        </p:nvSpPr>
        <p:spPr bwMode="auto">
          <a:xfrm>
            <a:off x="2843213" y="4941888"/>
            <a:ext cx="1176337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прил.</a:t>
            </a:r>
          </a:p>
        </p:txBody>
      </p:sp>
      <p:sp>
        <p:nvSpPr>
          <p:cNvPr id="28677" name="AutoShape 1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539750" cy="549275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30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30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  <p:bldP spid="430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02830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88339">
            <a:off x="5795963" y="2492375"/>
            <a:ext cx="1446212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5" descr="j024099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005263"/>
            <a:ext cx="1439862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 descr="j02995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79286">
            <a:off x="3308069" y="2519237"/>
            <a:ext cx="1824037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034592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14910" y="1031875"/>
            <a:ext cx="1762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9" descr="j034549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113" y="4292600"/>
            <a:ext cx="1860550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4" descr="j023388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225803">
            <a:off x="145491" y="2185897"/>
            <a:ext cx="2303462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6" descr="j023902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437063"/>
            <a:ext cx="1809750" cy="166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 Box 18"/>
          <p:cNvSpPr txBox="1">
            <a:spLocks noChangeArrowheads="1"/>
          </p:cNvSpPr>
          <p:nvPr/>
        </p:nvSpPr>
        <p:spPr bwMode="auto">
          <a:xfrm>
            <a:off x="820643" y="2708149"/>
            <a:ext cx="720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5400" b="1" dirty="0">
                <a:solidFill>
                  <a:srgbClr val="FF0000"/>
                </a:solidFill>
                <a:latin typeface="Bookman Old Style" pitchFamily="18" charset="0"/>
                <a:hlinkClick r:id="rId9" action="ppaction://hlinksldjump"/>
              </a:rPr>
              <a:t>1</a:t>
            </a:r>
            <a:endParaRPr lang="ru-RU" sz="54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082" name="Text Box 19"/>
          <p:cNvSpPr txBox="1">
            <a:spLocks noChangeArrowheads="1"/>
          </p:cNvSpPr>
          <p:nvPr/>
        </p:nvSpPr>
        <p:spPr bwMode="auto">
          <a:xfrm>
            <a:off x="3680091" y="2419350"/>
            <a:ext cx="107999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5400" b="1" dirty="0">
                <a:solidFill>
                  <a:srgbClr val="FF0000"/>
                </a:solidFill>
                <a:latin typeface="Bookman Old Style" pitchFamily="18" charset="0"/>
                <a:hlinkClick r:id="rId10" action="ppaction://hlinksldjump"/>
              </a:rPr>
              <a:t>2</a:t>
            </a:r>
            <a:endParaRPr lang="ru-RU" sz="54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083" name="Text Box 20"/>
          <p:cNvSpPr txBox="1">
            <a:spLocks noChangeArrowheads="1"/>
          </p:cNvSpPr>
          <p:nvPr/>
        </p:nvSpPr>
        <p:spPr bwMode="auto">
          <a:xfrm>
            <a:off x="7164388" y="765175"/>
            <a:ext cx="720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5400" b="1">
                <a:solidFill>
                  <a:srgbClr val="FF0000"/>
                </a:solidFill>
                <a:latin typeface="Bookman Old Style" pitchFamily="18" charset="0"/>
                <a:hlinkClick r:id="rId11" action="ppaction://hlinksldjump"/>
              </a:rPr>
              <a:t>3</a:t>
            </a:r>
            <a:endParaRPr lang="ru-RU" sz="5400" b="1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084" name="Text Box 21"/>
          <p:cNvSpPr txBox="1">
            <a:spLocks noChangeArrowheads="1"/>
          </p:cNvSpPr>
          <p:nvPr/>
        </p:nvSpPr>
        <p:spPr bwMode="auto">
          <a:xfrm>
            <a:off x="1403350" y="4797425"/>
            <a:ext cx="720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5400" b="1">
                <a:solidFill>
                  <a:srgbClr val="FF0000"/>
                </a:solidFill>
                <a:latin typeface="Bookman Old Style" pitchFamily="18" charset="0"/>
                <a:hlinkClick r:id="rId12" action="ppaction://hlinksldjump"/>
              </a:rPr>
              <a:t>4</a:t>
            </a:r>
            <a:endParaRPr lang="ru-RU" sz="5400" b="1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085" name="Text Box 22"/>
          <p:cNvSpPr txBox="1">
            <a:spLocks noChangeArrowheads="1"/>
          </p:cNvSpPr>
          <p:nvPr/>
        </p:nvSpPr>
        <p:spPr bwMode="auto">
          <a:xfrm>
            <a:off x="4356100" y="4005263"/>
            <a:ext cx="720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5400" b="1">
                <a:solidFill>
                  <a:srgbClr val="FF0000"/>
                </a:solidFill>
                <a:latin typeface="Bookman Old Style" pitchFamily="18" charset="0"/>
                <a:hlinkClick r:id="rId13" action="ppaction://hlinksldjump"/>
              </a:rPr>
              <a:t>5</a:t>
            </a:r>
            <a:endParaRPr lang="ru-RU" sz="5400" b="1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086" name="Text Box 23"/>
          <p:cNvSpPr txBox="1">
            <a:spLocks noChangeArrowheads="1"/>
          </p:cNvSpPr>
          <p:nvPr/>
        </p:nvSpPr>
        <p:spPr bwMode="auto">
          <a:xfrm>
            <a:off x="6156325" y="2636838"/>
            <a:ext cx="720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5400" b="1">
                <a:solidFill>
                  <a:srgbClr val="FF0000"/>
                </a:solidFill>
                <a:latin typeface="Bookman Old Style" pitchFamily="18" charset="0"/>
                <a:hlinkClick r:id="rId14" action="ppaction://hlinksldjump"/>
              </a:rPr>
              <a:t>6</a:t>
            </a:r>
            <a:endParaRPr lang="ru-RU" sz="5400" b="1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087" name="Text Box 24"/>
          <p:cNvSpPr txBox="1">
            <a:spLocks noChangeArrowheads="1"/>
          </p:cNvSpPr>
          <p:nvPr/>
        </p:nvSpPr>
        <p:spPr bwMode="auto">
          <a:xfrm>
            <a:off x="6732588" y="4797425"/>
            <a:ext cx="720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5400" b="1">
                <a:solidFill>
                  <a:srgbClr val="FF0000"/>
                </a:solidFill>
                <a:latin typeface="Bookman Old Style" pitchFamily="18" charset="0"/>
                <a:hlinkClick r:id="rId15" action="ppaction://hlinksldjump"/>
              </a:rPr>
              <a:t>7</a:t>
            </a:r>
            <a:endParaRPr lang="ru-RU" sz="5400" b="1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088" name="AutoShape 28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67545" y="-1338828"/>
            <a:ext cx="7865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sz="2800" dirty="0" smtClean="0"/>
          </a:p>
          <a:p>
            <a:pPr algn="l"/>
            <a:endParaRPr lang="ru-RU" sz="2800" dirty="0"/>
          </a:p>
          <a:p>
            <a:pPr algn="l"/>
            <a:endParaRPr lang="ru-RU" sz="2800" dirty="0" smtClean="0"/>
          </a:p>
          <a:p>
            <a:pPr algn="l"/>
            <a:endParaRPr lang="ru-RU" sz="2800" dirty="0"/>
          </a:p>
          <a:p>
            <a:pPr algn="l"/>
            <a:r>
              <a:rPr lang="ru-RU" sz="2800" dirty="0" smtClean="0"/>
              <a:t>Уважаемые знатоки, вам пришли письма с заданиями от учеников и учителей нашей школы. Именно они сегодня вступят в игру против вас. УДАЧИ!</a:t>
            </a:r>
          </a:p>
          <a:p>
            <a:pPr algn="just"/>
            <a:endParaRPr lang="ru-RU" sz="2800" dirty="0"/>
          </a:p>
          <a:p>
            <a:pPr algn="l"/>
            <a:endParaRPr lang="ru-RU" sz="280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j03125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7467"/>
          <a:stretch>
            <a:fillRect/>
          </a:stretch>
        </p:blipFill>
        <p:spPr bwMode="auto">
          <a:xfrm>
            <a:off x="539750" y="0"/>
            <a:ext cx="8101013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3648" y="2780928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000" dirty="0" smtClean="0"/>
              <a:t>Давыдов Денис, 5А класс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965616576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а 3 из 85883">
            <a:hlinkClick r:id="rId2" tgtFrame="_blank"/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204864"/>
            <a:ext cx="5148064" cy="453650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260648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dirty="0" smtClean="0"/>
              <a:t>Уважаемые знатоки, приведите примеры имён существительных, которые имеют форму только множественного числа. ( 10 слов)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0695806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400" dirty="0" smtClean="0"/>
              <a:t>Ножницы,  щипцы,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124744"/>
            <a:ext cx="58326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           </a:t>
            </a:r>
          </a:p>
          <a:p>
            <a:r>
              <a:rPr lang="ru-RU" sz="4400" dirty="0" smtClean="0"/>
              <a:t>сливки,  очки,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988840"/>
            <a:ext cx="8496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4400" dirty="0"/>
          </a:p>
          <a:p>
            <a:pPr algn="l"/>
            <a:r>
              <a:rPr lang="ru-RU" sz="4400" dirty="0" smtClean="0"/>
              <a:t>тиски,     вилы,  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068960"/>
            <a:ext cx="5760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sz="4400" dirty="0" smtClean="0"/>
          </a:p>
          <a:p>
            <a:pPr algn="l"/>
            <a:r>
              <a:rPr lang="ru-RU" sz="4400" dirty="0" smtClean="0"/>
              <a:t>прятки</a:t>
            </a:r>
            <a:r>
              <a:rPr lang="ru-RU" dirty="0" smtClean="0"/>
              <a:t>,  </a:t>
            </a:r>
            <a:r>
              <a:rPr lang="ru-RU" sz="4400" dirty="0" err="1" smtClean="0"/>
              <a:t>класики</a:t>
            </a:r>
            <a:r>
              <a:rPr lang="ru-RU" sz="4400" dirty="0" smtClean="0"/>
              <a:t>,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288874" y="4005064"/>
            <a:ext cx="70275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                          </a:t>
            </a:r>
          </a:p>
          <a:p>
            <a:pPr algn="l"/>
            <a:r>
              <a:rPr lang="ru-RU" sz="4400" dirty="0" smtClean="0"/>
              <a:t>грабли,  щи,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424778" y="4820482"/>
            <a:ext cx="69127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400" dirty="0" smtClean="0"/>
              <a:t>                  </a:t>
            </a:r>
          </a:p>
          <a:p>
            <a:pPr algn="l"/>
            <a:r>
              <a:rPr lang="ru-RU" sz="4400" dirty="0" smtClean="0"/>
              <a:t>жмурки,   опилки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204293206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/>
      <p:bldP spid="5" grpId="0"/>
      <p:bldP spid="6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480" y="841068"/>
            <a:ext cx="88190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400" dirty="0" smtClean="0">
                <a:solidFill>
                  <a:srgbClr val="9900FF"/>
                </a:solidFill>
              </a:rPr>
              <a:t>«Не </a:t>
            </a:r>
            <a:r>
              <a:rPr lang="ru-RU" sz="2400" dirty="0">
                <a:solidFill>
                  <a:srgbClr val="9900FF"/>
                </a:solidFill>
              </a:rPr>
              <a:t>надо делать удивленных движений </a:t>
            </a:r>
            <a:r>
              <a:rPr lang="ru-RU" sz="2400" dirty="0" smtClean="0">
                <a:solidFill>
                  <a:srgbClr val="9900FF"/>
                </a:solidFill>
              </a:rPr>
              <a:t>руками».</a:t>
            </a:r>
            <a:r>
              <a:rPr lang="ru-RU" sz="2400" dirty="0">
                <a:solidFill>
                  <a:srgbClr val="9900FF"/>
                </a:solidFill>
              </a:rPr>
              <a:t/>
            </a:r>
            <a:br>
              <a:rPr lang="ru-RU" sz="2400" dirty="0">
                <a:solidFill>
                  <a:srgbClr val="9900FF"/>
                </a:solidFill>
              </a:rPr>
            </a:br>
            <a:r>
              <a:rPr lang="ru-RU" sz="2400" dirty="0">
                <a:solidFill>
                  <a:srgbClr val="9900FF"/>
                </a:solidFill>
              </a:rPr>
              <a:t>«Что вы крутитесь головой </a:t>
            </a:r>
            <a:r>
              <a:rPr lang="ru-RU" sz="2400" dirty="0" smtClean="0">
                <a:solidFill>
                  <a:srgbClr val="9900FF"/>
                </a:solidFill>
              </a:rPr>
              <a:t>?»</a:t>
            </a:r>
            <a:r>
              <a:rPr lang="ru-RU" sz="2400" dirty="0">
                <a:solidFill>
                  <a:srgbClr val="9900FF"/>
                </a:solidFill>
              </a:rPr>
              <a:t/>
            </a:r>
            <a:br>
              <a:rPr lang="ru-RU" sz="2400" dirty="0">
                <a:solidFill>
                  <a:srgbClr val="9900FF"/>
                </a:solidFill>
              </a:rPr>
            </a:br>
            <a:r>
              <a:rPr lang="ru-RU" sz="2400" dirty="0">
                <a:solidFill>
                  <a:srgbClr val="9900FF"/>
                </a:solidFill>
              </a:rPr>
              <a:t>«Мозги шевелятся </a:t>
            </a:r>
            <a:r>
              <a:rPr lang="ru-RU" sz="2400" dirty="0" smtClean="0">
                <a:solidFill>
                  <a:srgbClr val="9900FF"/>
                </a:solidFill>
              </a:rPr>
              <a:t>молча». </a:t>
            </a:r>
          </a:p>
          <a:p>
            <a:pPr algn="l"/>
            <a:r>
              <a:rPr lang="ru-RU" sz="2400" dirty="0" smtClean="0">
                <a:solidFill>
                  <a:srgbClr val="9900FF"/>
                </a:solidFill>
              </a:rPr>
              <a:t>«</a:t>
            </a:r>
            <a:r>
              <a:rPr lang="ru-RU" sz="2400" dirty="0">
                <a:solidFill>
                  <a:srgbClr val="9900FF"/>
                </a:solidFill>
              </a:rPr>
              <a:t>У тебя что, языка нет постучаться</a:t>
            </a:r>
            <a:r>
              <a:rPr lang="ru-RU" sz="2400" dirty="0" smtClean="0">
                <a:solidFill>
                  <a:srgbClr val="9900FF"/>
                </a:solidFill>
              </a:rPr>
              <a:t>?»</a:t>
            </a:r>
            <a:r>
              <a:rPr lang="ru-RU" sz="2400" dirty="0">
                <a:solidFill>
                  <a:srgbClr val="9900FF"/>
                </a:solidFill>
              </a:rPr>
              <a:t/>
            </a:r>
            <a:br>
              <a:rPr lang="ru-RU" sz="2400" dirty="0">
                <a:solidFill>
                  <a:srgbClr val="9900FF"/>
                </a:solidFill>
              </a:rPr>
            </a:br>
            <a:r>
              <a:rPr lang="ru-RU" sz="2400" dirty="0">
                <a:solidFill>
                  <a:srgbClr val="9900FF"/>
                </a:solidFill>
              </a:rPr>
              <a:t>«Одним глазом смотрим в тетрадь, другой рукой </a:t>
            </a:r>
            <a:r>
              <a:rPr lang="ru-RU" sz="2400" dirty="0" smtClean="0">
                <a:solidFill>
                  <a:srgbClr val="9900FF"/>
                </a:solidFill>
              </a:rPr>
              <a:t>пишем».</a:t>
            </a:r>
            <a:r>
              <a:rPr lang="ru-RU" sz="2400" dirty="0">
                <a:solidFill>
                  <a:srgbClr val="9900FF"/>
                </a:solidFill>
              </a:rPr>
              <a:t/>
            </a:r>
            <a:br>
              <a:rPr lang="ru-RU" sz="2400" dirty="0">
                <a:solidFill>
                  <a:srgbClr val="9900FF"/>
                </a:solidFill>
              </a:rPr>
            </a:br>
            <a:r>
              <a:rPr lang="ru-RU" sz="2400" dirty="0">
                <a:solidFill>
                  <a:srgbClr val="9900FF"/>
                </a:solidFill>
              </a:rPr>
              <a:t>«Вам только дай повод во что-нибудь вляпаться, как вы начинаете получать от этого </a:t>
            </a:r>
            <a:r>
              <a:rPr lang="ru-RU" sz="2400" dirty="0" smtClean="0">
                <a:solidFill>
                  <a:srgbClr val="9900FF"/>
                </a:solidFill>
              </a:rPr>
              <a:t>удовольствие».</a:t>
            </a:r>
            <a:r>
              <a:rPr lang="ru-RU" sz="2400" dirty="0">
                <a:solidFill>
                  <a:srgbClr val="9900FF"/>
                </a:solidFill>
              </a:rPr>
              <a:t/>
            </a:r>
            <a:br>
              <a:rPr lang="ru-RU" sz="2400" dirty="0">
                <a:solidFill>
                  <a:srgbClr val="9900FF"/>
                </a:solidFill>
              </a:rPr>
            </a:br>
            <a:r>
              <a:rPr lang="ru-RU" sz="2400" dirty="0" smtClean="0">
                <a:solidFill>
                  <a:srgbClr val="9900FF"/>
                </a:solidFill>
              </a:rPr>
              <a:t> «Авраам </a:t>
            </a:r>
            <a:r>
              <a:rPr lang="ru-RU" sz="2400" dirty="0">
                <a:solidFill>
                  <a:srgbClr val="9900FF"/>
                </a:solidFill>
              </a:rPr>
              <a:t>Линкольн относился к 1809ым – 1865-ым годам </a:t>
            </a:r>
            <a:r>
              <a:rPr lang="ru-RU" sz="2400">
                <a:solidFill>
                  <a:srgbClr val="9900FF"/>
                </a:solidFill>
              </a:rPr>
              <a:t>жизни</a:t>
            </a:r>
            <a:r>
              <a:rPr lang="ru-RU" sz="2400" smtClean="0">
                <a:solidFill>
                  <a:srgbClr val="9900FF"/>
                </a:solidFill>
              </a:rPr>
              <a:t>.»</a:t>
            </a:r>
            <a:r>
              <a:rPr lang="ru-RU" sz="2400" dirty="0">
                <a:solidFill>
                  <a:srgbClr val="9900FF"/>
                </a:solidFill>
              </a:rPr>
              <a:t/>
            </a:r>
            <a:br>
              <a:rPr lang="ru-RU" sz="2400" dirty="0">
                <a:solidFill>
                  <a:srgbClr val="9900FF"/>
                </a:solidFill>
              </a:rPr>
            </a:br>
            <a:r>
              <a:rPr lang="ru-RU" sz="2400" dirty="0">
                <a:solidFill>
                  <a:srgbClr val="9900FF"/>
                </a:solidFill>
              </a:rPr>
              <a:t>«Андрей Болконский участвовал в Бородинском сражении, потому что хотел принести славу Советской </a:t>
            </a:r>
            <a:r>
              <a:rPr lang="ru-RU" sz="2400">
                <a:solidFill>
                  <a:srgbClr val="9900FF"/>
                </a:solidFill>
              </a:rPr>
              <a:t>Армии</a:t>
            </a:r>
            <a:r>
              <a:rPr lang="ru-RU" sz="2400" smtClean="0">
                <a:solidFill>
                  <a:srgbClr val="9900FF"/>
                </a:solidFill>
              </a:rPr>
              <a:t>.»</a:t>
            </a:r>
            <a:r>
              <a:rPr lang="ru-RU" sz="2400" dirty="0">
                <a:solidFill>
                  <a:srgbClr val="9900FF"/>
                </a:solidFill>
              </a:rPr>
              <a:t/>
            </a:r>
            <a:br>
              <a:rPr lang="ru-RU" sz="2400" dirty="0">
                <a:solidFill>
                  <a:srgbClr val="9900FF"/>
                </a:solidFill>
              </a:rPr>
            </a:br>
            <a:r>
              <a:rPr lang="ru-RU" sz="2400" dirty="0" smtClean="0">
                <a:solidFill>
                  <a:srgbClr val="9900FF"/>
                </a:solidFill>
              </a:rPr>
              <a:t>«</a:t>
            </a:r>
            <a:r>
              <a:rPr lang="ru-RU" sz="2400" dirty="0">
                <a:solidFill>
                  <a:srgbClr val="9900FF"/>
                </a:solidFill>
              </a:rPr>
              <a:t>Белинский был прав в своем письме к Гоголю, хотя Гоголь в своем письме к Белинскому был и </a:t>
            </a:r>
            <a:r>
              <a:rPr lang="ru-RU" sz="2400">
                <a:solidFill>
                  <a:srgbClr val="9900FF"/>
                </a:solidFill>
              </a:rPr>
              <a:t>правее</a:t>
            </a:r>
            <a:r>
              <a:rPr lang="ru-RU" sz="2400" smtClean="0">
                <a:solidFill>
                  <a:srgbClr val="9900FF"/>
                </a:solidFill>
              </a:rPr>
              <a:t>».</a:t>
            </a:r>
            <a:endParaRPr lang="ru-RU" sz="2400" dirty="0">
              <a:solidFill>
                <a:srgbClr val="9900FF"/>
              </a:solidFill>
            </a:endParaRPr>
          </a:p>
          <a:p>
            <a:r>
              <a:rPr lang="ru-RU" sz="2400" dirty="0">
                <a:solidFill>
                  <a:srgbClr val="9900FF"/>
                </a:solidFill>
              </a:rPr>
              <a:t> </a:t>
            </a:r>
          </a:p>
          <a:p>
            <a:pPr algn="l"/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17480" y="256292"/>
            <a:ext cx="8383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Правильно ли мы говорим?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872010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MCj037014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997200"/>
            <a:ext cx="3189288" cy="336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WordArt 5"/>
          <p:cNvSpPr>
            <a:spLocks noChangeArrowheads="1" noChangeShapeType="1" noTextEdit="1"/>
          </p:cNvSpPr>
          <p:nvPr/>
        </p:nvSpPr>
        <p:spPr bwMode="auto">
          <a:xfrm>
            <a:off x="468313" y="908050"/>
            <a:ext cx="8207375" cy="1973263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Monotype Corsiva"/>
              </a:rPr>
              <a:t>Подведение итогов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50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56084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Учите русский язык – </a:t>
            </a:r>
            <a:br>
              <a:rPr lang="ru-RU" sz="4400" dirty="0"/>
            </a:br>
            <a:r>
              <a:rPr lang="ru-RU" sz="4400" dirty="0"/>
              <a:t>Годы к ряду,</a:t>
            </a:r>
            <a:br>
              <a:rPr lang="ru-RU" sz="4400" dirty="0"/>
            </a:br>
            <a:r>
              <a:rPr lang="ru-RU" sz="4400" dirty="0"/>
              <a:t>С душой,</a:t>
            </a:r>
            <a:br>
              <a:rPr lang="ru-RU" sz="4400" dirty="0"/>
            </a:br>
            <a:r>
              <a:rPr lang="ru-RU" sz="4400" dirty="0" smtClean="0"/>
              <a:t>С усердием</a:t>
            </a:r>
            <a:r>
              <a:rPr lang="ru-RU" sz="4400" dirty="0"/>
              <a:t>,</a:t>
            </a:r>
            <a:br>
              <a:rPr lang="ru-RU" sz="4400" dirty="0"/>
            </a:br>
            <a:r>
              <a:rPr lang="ru-RU" sz="4400" dirty="0"/>
              <a:t>С умом!</a:t>
            </a:r>
            <a:br>
              <a:rPr lang="ru-RU" sz="4400" dirty="0"/>
            </a:br>
            <a:r>
              <a:rPr lang="ru-RU" sz="4400" dirty="0"/>
              <a:t>Вас ждет великая награда,</a:t>
            </a:r>
            <a:br>
              <a:rPr lang="ru-RU" sz="4400" dirty="0"/>
            </a:br>
            <a:r>
              <a:rPr lang="ru-RU" sz="4400" dirty="0"/>
              <a:t>И та награда – в нем самом”</a:t>
            </a:r>
            <a:br>
              <a:rPr lang="ru-RU" sz="4400" dirty="0"/>
            </a:br>
            <a:r>
              <a:rPr lang="ru-RU" sz="4400" i="1" dirty="0"/>
              <a:t>(</a:t>
            </a:r>
            <a:r>
              <a:rPr lang="ru-RU" sz="4400" i="1" dirty="0" err="1"/>
              <a:t>Сабир</a:t>
            </a:r>
            <a:r>
              <a:rPr lang="ru-RU" sz="4400" i="1" dirty="0"/>
              <a:t> Абдулла)</a:t>
            </a:r>
            <a:endParaRPr lang="ru-RU" sz="4400" dirty="0"/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4259444310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2"/>
          <p:cNvSpPr>
            <a:spLocks noChangeArrowheads="1" noChangeShapeType="1" noTextEdit="1"/>
          </p:cNvSpPr>
          <p:nvPr/>
        </p:nvSpPr>
        <p:spPr bwMode="auto">
          <a:xfrm>
            <a:off x="733425" y="2574925"/>
            <a:ext cx="7677150" cy="17081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ru-RU" sz="9600" b="1" kern="10" spc="-9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Monotype Corsiva"/>
              </a:rPr>
              <a:t>Спасибо за игру!</a:t>
            </a:r>
          </a:p>
        </p:txBody>
      </p:sp>
      <p:pic>
        <p:nvPicPr>
          <p:cNvPr id="30723" name="Picture 3" descr="j021348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76250"/>
            <a:ext cx="178752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4" descr="j021348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581525"/>
            <a:ext cx="178752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03125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7467"/>
          <a:stretch>
            <a:fillRect/>
          </a:stretch>
        </p:blipFill>
        <p:spPr bwMode="auto">
          <a:xfrm>
            <a:off x="539750" y="0"/>
            <a:ext cx="8101013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656" y="2492896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000" dirty="0" err="1" smtClean="0"/>
              <a:t>Гогокина</a:t>
            </a:r>
            <a:r>
              <a:rPr lang="ru-RU" sz="4000" dirty="0" smtClean="0"/>
              <a:t> Дарья, 5Б класс</a:t>
            </a:r>
            <a:endParaRPr lang="ru-RU" sz="400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989138"/>
            <a:ext cx="8229600" cy="1143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 rot="5400000">
            <a:off x="1727994" y="-638969"/>
            <a:ext cx="5832475" cy="8208963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ru-RU" sz="2800" dirty="0">
              <a:latin typeface="Bookman Old Style" pitchFamily="18" charset="0"/>
            </a:endParaRPr>
          </a:p>
          <a:p>
            <a:endParaRPr lang="ru-RU" sz="2800" dirty="0">
              <a:latin typeface="Bookman Old Style" pitchFamily="18" charset="0"/>
            </a:endParaRPr>
          </a:p>
          <a:p>
            <a:r>
              <a:rPr lang="ru-RU" sz="3600" b="1" dirty="0">
                <a:solidFill>
                  <a:srgbClr val="9900FF"/>
                </a:solidFill>
                <a:latin typeface="Comic Sans MS" pitchFamily="66" charset="0"/>
              </a:rPr>
              <a:t>Уважаемые знатоки! </a:t>
            </a:r>
          </a:p>
          <a:p>
            <a:r>
              <a:rPr lang="ru-RU" sz="3600" b="1" dirty="0">
                <a:solidFill>
                  <a:srgbClr val="9900FF"/>
                </a:solidFill>
                <a:latin typeface="Comic Sans MS" pitchFamily="66" charset="0"/>
              </a:rPr>
              <a:t>Я очень люблю стихи, </a:t>
            </a:r>
          </a:p>
          <a:p>
            <a:r>
              <a:rPr lang="ru-RU" sz="3600" b="1" dirty="0">
                <a:solidFill>
                  <a:srgbClr val="9900FF"/>
                </a:solidFill>
                <a:latin typeface="Comic Sans MS" pitchFamily="66" charset="0"/>
              </a:rPr>
              <a:t>сама иногда пишу их. </a:t>
            </a:r>
          </a:p>
          <a:p>
            <a:r>
              <a:rPr lang="ru-RU" sz="3600" b="1" dirty="0">
                <a:solidFill>
                  <a:srgbClr val="9900FF"/>
                </a:solidFill>
                <a:latin typeface="Comic Sans MS" pitchFamily="66" charset="0"/>
              </a:rPr>
              <a:t>Я предлагаю</a:t>
            </a:r>
          </a:p>
          <a:p>
            <a:r>
              <a:rPr lang="ru-RU" sz="3600" b="1" dirty="0">
                <a:solidFill>
                  <a:srgbClr val="9900FF"/>
                </a:solidFill>
                <a:latin typeface="Comic Sans MS" pitchFamily="66" charset="0"/>
              </a:rPr>
              <a:t>вам задание: продолжите</a:t>
            </a:r>
          </a:p>
          <a:p>
            <a:r>
              <a:rPr lang="ru-RU" sz="3600" b="1" dirty="0" smtClean="0">
                <a:solidFill>
                  <a:srgbClr val="9900FF"/>
                </a:solidFill>
                <a:latin typeface="Comic Sans MS" pitchFamily="66" charset="0"/>
              </a:rPr>
              <a:t>стихотворение.</a:t>
            </a:r>
            <a:endParaRPr lang="ru-RU" sz="3600" b="1" dirty="0">
              <a:solidFill>
                <a:srgbClr val="9900FF"/>
              </a:solidFill>
              <a:latin typeface="Comic Sans MS" pitchFamily="66" charset="0"/>
            </a:endParaRPr>
          </a:p>
          <a:p>
            <a:endParaRPr lang="ru-RU" sz="3600" b="1" dirty="0">
              <a:solidFill>
                <a:srgbClr val="9900FF"/>
              </a:solidFill>
              <a:latin typeface="Comic Sans MS" pitchFamily="66" charset="0"/>
            </a:endParaRPr>
          </a:p>
          <a:p>
            <a:r>
              <a:rPr lang="ru-RU" sz="3200" dirty="0">
                <a:latin typeface="Bookman Old Style" pitchFamily="18" charset="0"/>
              </a:rPr>
              <a:t> </a:t>
            </a:r>
          </a:p>
        </p:txBody>
      </p:sp>
      <p:pic>
        <p:nvPicPr>
          <p:cNvPr id="5124" name="Picture 5" descr="j02975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797425"/>
            <a:ext cx="2087562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3"/>
          <p:cNvSpPr>
            <a:spLocks noChangeArrowheads="1" noChangeShapeType="1" noTextEdit="1"/>
          </p:cNvSpPr>
          <p:nvPr/>
        </p:nvSpPr>
        <p:spPr bwMode="auto">
          <a:xfrm>
            <a:off x="539750" y="620713"/>
            <a:ext cx="8239125" cy="3795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54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Comic Sans MS"/>
              </a:rPr>
              <a:t>Жил у лужи крокодил,</a:t>
            </a:r>
          </a:p>
          <a:p>
            <a:r>
              <a:rPr lang="ru-RU" sz="54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Comic Sans MS"/>
              </a:rPr>
              <a:t>Он кого-то сторожил...</a:t>
            </a:r>
          </a:p>
        </p:txBody>
      </p:sp>
      <p:pic>
        <p:nvPicPr>
          <p:cNvPr id="6147" name="Picture 4" descr="j02152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550" y="4437063"/>
            <a:ext cx="2122488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539750" cy="549275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j03125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7467"/>
          <a:stretch>
            <a:fillRect/>
          </a:stretch>
        </p:blipFill>
        <p:spPr bwMode="auto">
          <a:xfrm>
            <a:off x="539750" y="0"/>
            <a:ext cx="8101013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2708920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200" dirty="0" smtClean="0"/>
              <a:t>Соколовский Владимир Владимирович.</a:t>
            </a:r>
            <a:endParaRPr lang="ru-RU" sz="320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3"/>
          <p:cNvSpPr>
            <a:spLocks noChangeArrowheads="1"/>
          </p:cNvSpPr>
          <p:nvPr/>
        </p:nvSpPr>
        <p:spPr bwMode="auto">
          <a:xfrm rot="5400000">
            <a:off x="1727994" y="-638969"/>
            <a:ext cx="5832475" cy="8208963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l"/>
            <a:r>
              <a:rPr lang="ru-RU" sz="3200" b="1" dirty="0" smtClean="0">
                <a:solidFill>
                  <a:srgbClr val="D62900"/>
                </a:solidFill>
                <a:latin typeface="Comic Sans MS" pitchFamily="66" charset="0"/>
              </a:rPr>
              <a:t>Уважаемые </a:t>
            </a:r>
            <a:r>
              <a:rPr lang="ru-RU" sz="3200" b="1" dirty="0">
                <a:solidFill>
                  <a:srgbClr val="D62900"/>
                </a:solidFill>
                <a:latin typeface="Comic Sans MS" pitchFamily="66" charset="0"/>
              </a:rPr>
              <a:t>знатоки! </a:t>
            </a:r>
          </a:p>
          <a:p>
            <a:pPr algn="l"/>
            <a:r>
              <a:rPr lang="ru-RU" sz="3200" b="1" dirty="0">
                <a:solidFill>
                  <a:srgbClr val="D62900"/>
                </a:solidFill>
                <a:latin typeface="Comic Sans MS" pitchFamily="66" charset="0"/>
              </a:rPr>
              <a:t>Перед вами – «Тарабарская </a:t>
            </a:r>
          </a:p>
          <a:p>
            <a:pPr algn="l"/>
            <a:r>
              <a:rPr lang="ru-RU" sz="3200" b="1" dirty="0">
                <a:solidFill>
                  <a:srgbClr val="D62900"/>
                </a:solidFill>
                <a:latin typeface="Comic Sans MS" pitchFamily="66" charset="0"/>
              </a:rPr>
              <a:t>грамота». Попробуйте</a:t>
            </a:r>
          </a:p>
          <a:p>
            <a:pPr algn="l"/>
            <a:r>
              <a:rPr lang="ru-RU" sz="3200" b="1" dirty="0">
                <a:solidFill>
                  <a:srgbClr val="D62900"/>
                </a:solidFill>
                <a:latin typeface="Comic Sans MS" pitchFamily="66" charset="0"/>
              </a:rPr>
              <a:t> прочитать </a:t>
            </a:r>
            <a:r>
              <a:rPr lang="ru-RU" sz="3200" b="1" dirty="0" smtClean="0">
                <a:solidFill>
                  <a:srgbClr val="D62900"/>
                </a:solidFill>
                <a:latin typeface="Comic Sans MS" pitchFamily="66" charset="0"/>
              </a:rPr>
              <a:t>ее.</a:t>
            </a:r>
          </a:p>
          <a:p>
            <a:r>
              <a:rPr lang="ru-RU" sz="3200" b="1" dirty="0" smtClean="0">
                <a:solidFill>
                  <a:srgbClr val="D62900"/>
                </a:solidFill>
                <a:latin typeface="Comic Sans MS" pitchFamily="66" charset="0"/>
              </a:rPr>
              <a:t>Зашифрована пословица</a:t>
            </a:r>
            <a:endParaRPr lang="ru-RU" sz="3200" b="1" dirty="0">
              <a:solidFill>
                <a:srgbClr val="D62900"/>
              </a:solidFill>
              <a:latin typeface="Comic Sans MS" pitchFamily="66" charset="0"/>
            </a:endParaRPr>
          </a:p>
          <a:p>
            <a:r>
              <a:rPr lang="ru-RU" sz="3200" dirty="0"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250825" y="981075"/>
            <a:ext cx="8642350" cy="4392613"/>
          </a:xfrm>
          <a:prstGeom prst="rect">
            <a:avLst/>
          </a:prstGeom>
          <a:solidFill>
            <a:srgbClr val="CC99FF">
              <a:alpha val="38823"/>
            </a:srgbClr>
          </a:solidFill>
          <a:ln w="98425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565400"/>
            <a:ext cx="8497887" cy="1152525"/>
          </a:xfrm>
        </p:spPr>
        <p:txBody>
          <a:bodyPr/>
          <a:lstStyle/>
          <a:p>
            <a:pPr eaLnBrk="1" hangingPunct="1"/>
            <a:r>
              <a:rPr lang="en-US" sz="3200" b="1" smtClean="0"/>
              <a:t>W</a:t>
            </a:r>
            <a:r>
              <a:rPr lang="ru-RU" sz="3200" b="1" smtClean="0"/>
              <a:t>Г</a:t>
            </a:r>
            <a:r>
              <a:rPr lang="en-US" sz="3200" b="1" smtClean="0"/>
              <a:t>Y</a:t>
            </a:r>
            <a:r>
              <a:rPr lang="ru-RU" sz="3200" b="1" smtClean="0"/>
              <a:t>Р</a:t>
            </a:r>
            <a:r>
              <a:rPr lang="en-US" sz="3200" b="1" smtClean="0"/>
              <a:t>NG</a:t>
            </a:r>
            <a:r>
              <a:rPr lang="ru-RU" sz="3200" b="1" smtClean="0"/>
              <a:t>   ßА</a:t>
            </a:r>
            <a:r>
              <a:rPr lang="el-GR" sz="3200" b="1" smtClean="0"/>
              <a:t>ώ</a:t>
            </a:r>
            <a:r>
              <a:rPr lang="ru-RU" sz="3200" b="1" smtClean="0"/>
              <a:t>М∆</a:t>
            </a:r>
            <a:r>
              <a:rPr lang="el-GR" sz="3200" b="1" smtClean="0"/>
              <a:t>φ</a:t>
            </a:r>
            <a:r>
              <a:rPr lang="ru-RU" sz="3200" b="1" smtClean="0"/>
              <a:t>   </a:t>
            </a:r>
            <a:r>
              <a:rPr lang="en-US" sz="3200" b="1" smtClean="0"/>
              <a:t>RV</a:t>
            </a:r>
            <a:r>
              <a:rPr lang="ru-RU" sz="3200" b="1" smtClean="0"/>
              <a:t>О  Т</a:t>
            </a:r>
            <a:r>
              <a:rPr lang="el-GR" sz="3200" b="1" smtClean="0"/>
              <a:t>σΣ</a:t>
            </a:r>
            <a:r>
              <a:rPr lang="ru-RU" sz="3200" b="1" smtClean="0"/>
              <a:t>Е</a:t>
            </a:r>
            <a:r>
              <a:rPr lang="en-US" sz="3200" b="1" smtClean="0"/>
              <a:t>lg</a:t>
            </a:r>
            <a:r>
              <a:rPr lang="ru-RU" sz="3200" b="1" smtClean="0"/>
              <a:t>У</a:t>
            </a:r>
            <a:br>
              <a:rPr lang="ru-RU" sz="3200" b="1" smtClean="0"/>
            </a:br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b="1" smtClean="0"/>
              <a:t>  </a:t>
            </a:r>
            <a:r>
              <a:rPr lang="en-US" sz="3200" b="1" smtClean="0"/>
              <a:t>sGF</a:t>
            </a:r>
            <a:r>
              <a:rPr lang="ru-RU" sz="3200" b="1" smtClean="0"/>
              <a:t>Ч£µ   ¥ÐИħ   £Þ</a:t>
            </a:r>
            <a:r>
              <a:rPr lang="el-GR" sz="3200" b="1" smtClean="0"/>
              <a:t>ζ</a:t>
            </a:r>
            <a:r>
              <a:rPr lang="ru-RU" sz="3200" b="1" smtClean="0"/>
              <a:t>Т</a:t>
            </a:r>
            <a:r>
              <a:rPr lang="el-GR" sz="3200" b="1" smtClean="0"/>
              <a:t>Ξ</a:t>
            </a:r>
            <a:r>
              <a:rPr lang="ru-RU" sz="3200" b="1" smtClean="0"/>
              <a:t>Ь   </a:t>
            </a:r>
            <a:r>
              <a:rPr lang="el-GR" sz="3200" b="1" smtClean="0"/>
              <a:t>Θ</a:t>
            </a:r>
            <a:r>
              <a:rPr lang="ru-RU" sz="3200" b="1" smtClean="0"/>
              <a:t>С</a:t>
            </a:r>
            <a:r>
              <a:rPr lang="el-GR" sz="3200" b="1" smtClean="0"/>
              <a:t>βξ</a:t>
            </a:r>
            <a:r>
              <a:rPr lang="ru-RU" sz="3200" b="1" smtClean="0"/>
              <a:t>Я</a:t>
            </a:r>
            <a:r>
              <a:rPr lang="el-GR" sz="3200" b="1" smtClean="0"/>
              <a:t>ψ</a:t>
            </a:r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b="1" smtClean="0"/>
              <a:t/>
            </a:r>
            <a:br>
              <a:rPr lang="ru-RU" sz="3200" b="1" smtClean="0"/>
            </a:br>
            <a:r>
              <a:rPr lang="en-US" sz="3200" b="1" smtClean="0"/>
              <a:t>VBZW</a:t>
            </a:r>
            <a:r>
              <a:rPr lang="ru-RU" sz="3200" b="1" smtClean="0"/>
              <a:t>С</a:t>
            </a:r>
            <a:r>
              <a:rPr lang="en-US" sz="3200" b="1" smtClean="0"/>
              <a:t>L</a:t>
            </a:r>
            <a:r>
              <a:rPr lang="ru-RU" sz="3200" b="1" smtClean="0"/>
              <a:t>   Е</a:t>
            </a:r>
            <a:r>
              <a:rPr lang="en-US" sz="3200" b="1" smtClean="0"/>
              <a:t>ZN</a:t>
            </a:r>
            <a:r>
              <a:rPr lang="ru-RU" sz="3200" b="1" smtClean="0"/>
              <a:t>ГД  </a:t>
            </a:r>
            <a:r>
              <a:rPr lang="en-US" sz="3200" b="1" smtClean="0"/>
              <a:t>LAR</a:t>
            </a:r>
            <a:r>
              <a:rPr lang="ru-RU" sz="3200" b="1" smtClean="0"/>
              <a:t>&amp;£Ð  </a:t>
            </a:r>
            <a:r>
              <a:rPr lang="en-US" sz="3200" b="1" smtClean="0"/>
              <a:t>lsI</a:t>
            </a:r>
            <a:r>
              <a:rPr lang="ru-RU" sz="3200" b="1" smtClean="0"/>
              <a:t>ПР</a:t>
            </a:r>
            <a:r>
              <a:rPr lang="en-US" sz="3200" b="1" smtClean="0"/>
              <a:t>L</a:t>
            </a:r>
            <a:r>
              <a:rPr lang="ru-RU" sz="3200" b="1" smtClean="0"/>
              <a:t>И</a:t>
            </a:r>
            <a:r>
              <a:rPr lang="en-US" sz="3200" b="1" smtClean="0"/>
              <a:t>i</a:t>
            </a:r>
            <a:r>
              <a:rPr lang="ru-RU" sz="3200" b="1" smtClean="0"/>
              <a:t>Г</a:t>
            </a:r>
            <a:br>
              <a:rPr lang="ru-RU" sz="3200" b="1" smtClean="0"/>
            </a:br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b="1" smtClean="0"/>
              <a:t>  </a:t>
            </a:r>
            <a:r>
              <a:rPr lang="el-GR" sz="3200" b="1" smtClean="0"/>
              <a:t>ξψ</a:t>
            </a:r>
            <a:r>
              <a:rPr lang="ru-RU" sz="3200" b="1" smtClean="0"/>
              <a:t>О</a:t>
            </a:r>
            <a:r>
              <a:rPr lang="el-GR" sz="3200" b="1" smtClean="0"/>
              <a:t>ζφ</a:t>
            </a:r>
            <a:r>
              <a:rPr lang="ru-RU" sz="3200" b="1" smtClean="0"/>
              <a:t>Д</a:t>
            </a:r>
            <a:r>
              <a:rPr lang="el-GR" sz="3200" b="1" smtClean="0"/>
              <a:t>φ</a:t>
            </a:r>
            <a:r>
              <a:rPr lang="ru-RU" sz="3200" b="1" smtClean="0"/>
              <a:t>  И</a:t>
            </a:r>
            <a:r>
              <a:rPr lang="en-US" sz="3200" b="1" smtClean="0"/>
              <a:t>IZ</a:t>
            </a:r>
            <a:r>
              <a:rPr lang="ru-RU" sz="3200" b="1" smtClean="0"/>
              <a:t>Т</a:t>
            </a:r>
            <a:r>
              <a:rPr lang="en-US" sz="3200" b="1" smtClean="0"/>
              <a:t>j</a:t>
            </a:r>
            <a:r>
              <a:rPr lang="ru-RU" sz="3200" b="1" smtClean="0"/>
              <a:t>  </a:t>
            </a:r>
            <a:r>
              <a:rPr lang="en-US" sz="3200" b="1" smtClean="0"/>
              <a:t>V</a:t>
            </a:r>
            <a:r>
              <a:rPr lang="ru-RU" sz="3200" b="1" smtClean="0"/>
              <a:t>С</a:t>
            </a:r>
            <a:r>
              <a:rPr lang="en-US" sz="3200" b="1" smtClean="0"/>
              <a:t>ws</a:t>
            </a:r>
            <a:r>
              <a:rPr lang="ru-RU" sz="3200" b="1" smtClean="0"/>
              <a:t>   </a:t>
            </a:r>
            <a:r>
              <a:rPr lang="en-US" sz="3200" b="1" smtClean="0"/>
              <a:t>z</a:t>
            </a:r>
            <a:r>
              <a:rPr lang="ru-RU" sz="3200" b="1" smtClean="0"/>
              <a:t>Я</a:t>
            </a:r>
            <a:r>
              <a:rPr lang="en-US" sz="3200" b="1" smtClean="0"/>
              <a:t>RH</a:t>
            </a:r>
            <a:r>
              <a:rPr lang="el-GR" sz="3200" b="1" smtClean="0"/>
              <a:t>ψ</a:t>
            </a:r>
          </a:p>
        </p:txBody>
      </p:sp>
      <p:sp>
        <p:nvSpPr>
          <p:cNvPr id="922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539750" cy="549275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0" y="404813"/>
            <a:ext cx="8964613" cy="6121400"/>
          </a:xfrm>
          <a:prstGeom prst="cloudCallout">
            <a:avLst>
              <a:gd name="adj1" fmla="val -41287"/>
              <a:gd name="adj2" fmla="val 4642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2400" b="1">
              <a:solidFill>
                <a:srgbClr val="0000FF"/>
              </a:solidFill>
              <a:latin typeface="Comic Sans MS" pitchFamily="66" charset="0"/>
            </a:endParaRPr>
          </a:p>
          <a:p>
            <a:endParaRPr lang="ru-RU" sz="3200" b="1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ru-RU" sz="5400" b="1">
                <a:solidFill>
                  <a:srgbClr val="0000FF"/>
                </a:solidFill>
                <a:latin typeface="Comic Sans MS" pitchFamily="66" charset="0"/>
              </a:rPr>
              <a:t>Грамоте учиться – всегда пригодится</a:t>
            </a:r>
          </a:p>
        </p:txBody>
      </p:sp>
      <p:pic>
        <p:nvPicPr>
          <p:cNvPr id="9222" name="Picture 7" descr="j029756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516563"/>
            <a:ext cx="18002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537</Words>
  <Application>Microsoft Office PowerPoint</Application>
  <PresentationFormat>Экран (4:3)</PresentationFormat>
  <Paragraphs>195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Оформление по умолчанию</vt:lpstr>
      <vt:lpstr>Открытое мероприятие по русскому языку 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WГYРNG   ßАώМ∆φ   RVО  ТσΣЕlgУ    sGFЧ£µ   ¥ÐИħ   £ÞζТΞЬ   ΘСβξЯψ  VBZWСL   ЕZNГД  LAR&amp;£Ð  lsIПРLИiГ    ξψОζφДφ  ИIZТj  VСws   zЯRHψ</vt:lpstr>
      <vt:lpstr>Слайд 10</vt:lpstr>
      <vt:lpstr>Слайд 11</vt:lpstr>
      <vt:lpstr>Моя первая буква – местоимение, Затем три буквы – времяисчисление, Последнюю букву из азбуки несу, А целое – сорвешь ее в лесу.</vt:lpstr>
      <vt:lpstr>Сначала – месяц отыщи-ка. А дальше – что-то вроде крика. Коль верно решено заданье, Получится в ответе званье.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Как говорят о человеке, который совсем лишен музыкального слуха?</vt:lpstr>
      <vt:lpstr>Что означает выражение «хлопать ушами»?</vt:lpstr>
      <vt:lpstr>Кто еще знает выражения, связанные с «ушами»? Приведите ещё 2 примера.</vt:lpstr>
      <vt:lpstr>Слайд 26</vt:lpstr>
      <vt:lpstr>Слайд 27</vt:lpstr>
      <vt:lpstr>Слайд 28</vt:lpstr>
      <vt:lpstr>На полях, не скошенных косой,  Все утро дождик шел косой.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Admin</cp:lastModifiedBy>
  <cp:revision>187</cp:revision>
  <dcterms:created xsi:type="dcterms:W3CDTF">2007-12-01T17:52:32Z</dcterms:created>
  <dcterms:modified xsi:type="dcterms:W3CDTF">2019-03-16T16:48:26Z</dcterms:modified>
</cp:coreProperties>
</file>