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65" r:id="rId5"/>
    <p:sldId id="260" r:id="rId6"/>
    <p:sldId id="261" r:id="rId7"/>
    <p:sldId id="268" r:id="rId8"/>
    <p:sldId id="262" r:id="rId9"/>
    <p:sldId id="263" r:id="rId10"/>
    <p:sldId id="264" r:id="rId11"/>
    <p:sldId id="266" r:id="rId12"/>
    <p:sldId id="267" r:id="rId13"/>
    <p:sldId id="269" r:id="rId14"/>
    <p:sldId id="270" r:id="rId15"/>
    <p:sldId id="272" r:id="rId16"/>
    <p:sldId id="273" r:id="rId17"/>
    <p:sldId id="275" r:id="rId18"/>
    <p:sldId id="276" r:id="rId19"/>
    <p:sldId id="277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5050"/>
    <a:srgbClr val="9999FF"/>
    <a:srgbClr val="FF99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5621B-A820-4B05-BC70-9E19524BE150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2A7AB8-9AD4-407C-AD1A-062987115D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0CCAD-8B3B-4ACC-8A69-917756FC0154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DF8A8-EE54-4E4C-81D6-E92A7CFA34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>
    <p:strips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0CCAD-8B3B-4ACC-8A69-917756FC0154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DF8A8-EE54-4E4C-81D6-E92A7CFA34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0CCAD-8B3B-4ACC-8A69-917756FC0154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DF8A8-EE54-4E4C-81D6-E92A7CFA34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0CCAD-8B3B-4ACC-8A69-917756FC0154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DF8A8-EE54-4E4C-81D6-E92A7CFA34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0CCAD-8B3B-4ACC-8A69-917756FC0154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3CDF8A8-EE54-4E4C-81D6-E92A7CFA34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trips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0CCAD-8B3B-4ACC-8A69-917756FC0154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DF8A8-EE54-4E4C-81D6-E92A7CFA34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0CCAD-8B3B-4ACC-8A69-917756FC0154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DF8A8-EE54-4E4C-81D6-E92A7CFA34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0CCAD-8B3B-4ACC-8A69-917756FC0154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DF8A8-EE54-4E4C-81D6-E92A7CFA34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0CCAD-8B3B-4ACC-8A69-917756FC0154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DF8A8-EE54-4E4C-81D6-E92A7CFA34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0CCAD-8B3B-4ACC-8A69-917756FC0154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DF8A8-EE54-4E4C-81D6-E92A7CFA34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0CCAD-8B3B-4ACC-8A69-917756FC0154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DF8A8-EE54-4E4C-81D6-E92A7CFA34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B40CCAD-8B3B-4ACC-8A69-917756FC0154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3CDF8A8-EE54-4E4C-81D6-E92A7CFA34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strips dir="ld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&#1044;&#1083;&#1103;%20&#1091;&#1088;&#1086;&#1082;&#1072;_7%20&#1082;&#1083;_&#1080;&#1079;&#1086;.wmv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5000">
              <a:schemeClr val="bg2">
                <a:lumMod val="60000"/>
                <a:lumOff val="40000"/>
                <a:alpha val="84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600" dirty="0" smtClean="0">
                <a:latin typeface="Bookman Old Style" pitchFamily="18" charset="0"/>
              </a:rPr>
              <a:t>Плакат и его виды. Шрифты</a:t>
            </a:r>
            <a:endParaRPr lang="ru-RU" sz="6600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Фотомонтажный</a:t>
            </a:r>
            <a:r>
              <a:rPr lang="ru-RU" dirty="0" smtClean="0"/>
              <a:t> плакат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10001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развивается  в1920-70 гг. Представители жанра: </a:t>
            </a:r>
            <a:r>
              <a:rPr lang="ru-RU" sz="2000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Джон </a:t>
            </a:r>
            <a:r>
              <a:rPr lang="ru-RU" sz="2000" b="1" i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Хартфилд</a:t>
            </a:r>
            <a:r>
              <a:rPr lang="ru-RU" sz="2000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и советский художник Густав </a:t>
            </a:r>
            <a:r>
              <a:rPr lang="ru-RU" sz="2000" b="1" i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Клуцис</a:t>
            </a:r>
            <a:r>
              <a:rPr lang="ru-RU" sz="2000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.</a:t>
            </a:r>
          </a:p>
          <a:p>
            <a:pPr algn="ctr"/>
            <a:endParaRPr lang="ru-RU" sz="2000" dirty="0"/>
          </a:p>
        </p:txBody>
      </p:sp>
      <p:pic>
        <p:nvPicPr>
          <p:cNvPr id="4" name="Рисунок 3" descr="66569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2071678"/>
            <a:ext cx="4333882" cy="4333882"/>
          </a:xfrm>
          <a:prstGeom prst="rect">
            <a:avLst/>
          </a:prstGeom>
        </p:spPr>
      </p:pic>
      <p:pic>
        <p:nvPicPr>
          <p:cNvPr id="5" name="Рисунок 4" descr="0_11ae0_cc800930_XL.jpeg"/>
          <p:cNvPicPr>
            <a:picLocks noChangeAspect="1"/>
          </p:cNvPicPr>
          <p:nvPr/>
        </p:nvPicPr>
        <p:blipFill>
          <a:blip r:embed="rId3">
            <a:lum contrast="7000"/>
          </a:blip>
          <a:stretch>
            <a:fillRect/>
          </a:stretch>
        </p:blipFill>
        <p:spPr>
          <a:xfrm>
            <a:off x="714348" y="2143116"/>
            <a:ext cx="3194778" cy="4332259"/>
          </a:xfrm>
          <a:prstGeom prst="rect">
            <a:avLst/>
          </a:prstGeom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dirty="0" err="1" smtClean="0"/>
              <a:t>Киноплакаты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1714512"/>
          </a:xfrm>
        </p:spPr>
        <p:txBody>
          <a:bodyPr/>
          <a:lstStyle/>
          <a:p>
            <a:pPr algn="ctr">
              <a:buNone/>
            </a:pP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Отдельное место в ряду рекламных плакатов занимают плакаты рекламирующие фильмы . Эта разновидность появилась благодаря развитию кинематографа. Первоначально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киноплакаты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создавались на основе отображения отдельных кадров фильма. Позже в плакат добавилась образность, стремление показать главных героев, передать жанр фильма и пр.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0_f798_679abe93_XL.jpeg"/>
          <p:cNvPicPr>
            <a:picLocks noChangeAspect="1"/>
          </p:cNvPicPr>
          <p:nvPr/>
        </p:nvPicPr>
        <p:blipFill>
          <a:blip r:embed="rId2">
            <a:lum contrast="12000"/>
          </a:blip>
          <a:stretch>
            <a:fillRect/>
          </a:stretch>
        </p:blipFill>
        <p:spPr>
          <a:xfrm>
            <a:off x="285720" y="2928934"/>
            <a:ext cx="4643450" cy="3105952"/>
          </a:xfrm>
          <a:prstGeom prst="rect">
            <a:avLst/>
          </a:prstGeom>
        </p:spPr>
      </p:pic>
      <p:pic>
        <p:nvPicPr>
          <p:cNvPr id="5" name="Рисунок 4" descr="Бернхард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3000372"/>
            <a:ext cx="2534479" cy="3643314"/>
          </a:xfrm>
          <a:prstGeom prst="rect">
            <a:avLst/>
          </a:prstGeom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r>
              <a:rPr lang="ru-RU" dirty="0" smtClean="0"/>
              <a:t>Учебно-инструктивный плакат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8715436" cy="14001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– преследует цели пропаганды научных знаний, методов труда, различных правил и т.д. В отличие от других видов плаката, содержит значительное количество текста, целую серию рисунков и предназначается для более длительного использования. </a:t>
            </a:r>
          </a:p>
        </p:txBody>
      </p:sp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2">
            <a:lum bright="-9000" contrast="9000"/>
          </a:blip>
          <a:stretch>
            <a:fillRect/>
          </a:stretch>
        </p:blipFill>
        <p:spPr>
          <a:xfrm>
            <a:off x="357158" y="2786058"/>
            <a:ext cx="4836797" cy="3438523"/>
          </a:xfrm>
          <a:prstGeom prst="rect">
            <a:avLst/>
          </a:prstGeom>
        </p:spPr>
      </p:pic>
      <p:pic>
        <p:nvPicPr>
          <p:cNvPr id="5" name="Рисунок 4" descr="Govoryawaya azbuka NEW.jpg"/>
          <p:cNvPicPr>
            <a:picLocks noChangeAspect="1"/>
          </p:cNvPicPr>
          <p:nvPr/>
        </p:nvPicPr>
        <p:blipFill>
          <a:blip r:embed="rId3">
            <a:lum bright="-9000" contrast="8000"/>
          </a:blip>
          <a:stretch>
            <a:fillRect/>
          </a:stretch>
        </p:blipFill>
        <p:spPr>
          <a:xfrm>
            <a:off x="5429256" y="2571744"/>
            <a:ext cx="3257554" cy="4071942"/>
          </a:xfrm>
          <a:prstGeom prst="rect">
            <a:avLst/>
          </a:prstGeom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r>
              <a:rPr lang="ru-RU" dirty="0" smtClean="0"/>
              <a:t>Афиша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8929718" cy="175736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>
                <a:solidFill>
                  <a:srgbClr val="FFFF66"/>
                </a:solidFill>
              </a:rPr>
              <a:t>– это, прежде всего, анонс, информация о каком-то определенном мероприятии, которое состоится в час </a:t>
            </a:r>
            <a:r>
              <a:rPr lang="en-US" sz="2000" dirty="0" smtClean="0">
                <a:solidFill>
                  <a:srgbClr val="FFFF66"/>
                </a:solidFill>
              </a:rPr>
              <a:t>X</a:t>
            </a:r>
            <a:r>
              <a:rPr lang="ru-RU" sz="2000" dirty="0" smtClean="0">
                <a:solidFill>
                  <a:srgbClr val="FFFF66"/>
                </a:solidFill>
              </a:rPr>
              <a:t>, в месте </a:t>
            </a:r>
            <a:r>
              <a:rPr lang="en-US" sz="2000" dirty="0" smtClean="0">
                <a:solidFill>
                  <a:srgbClr val="FFFF66"/>
                </a:solidFill>
              </a:rPr>
              <a:t>Y</a:t>
            </a:r>
            <a:r>
              <a:rPr lang="ru-RU" sz="2000" dirty="0" smtClean="0">
                <a:solidFill>
                  <a:srgbClr val="FFFF66"/>
                </a:solidFill>
              </a:rPr>
              <a:t>. Это реклама события. Афиша является полиграфической продукцией одноразового пользования, ее не делают на плотных, дорогих или дизайнерских бумагах,  не ламинируют. </a:t>
            </a:r>
            <a:endParaRPr lang="ru-RU" sz="2000" dirty="0">
              <a:solidFill>
                <a:srgbClr val="FFFF66"/>
              </a:solidFill>
            </a:endParaRPr>
          </a:p>
        </p:txBody>
      </p:sp>
      <p:pic>
        <p:nvPicPr>
          <p:cNvPr id="4" name="Рисунок 3" descr="6031786_kinopoisk45_image.jpg"/>
          <p:cNvPicPr>
            <a:picLocks noChangeAspect="1"/>
          </p:cNvPicPr>
          <p:nvPr/>
        </p:nvPicPr>
        <p:blipFill>
          <a:blip r:embed="rId2">
            <a:lum contrast="4000"/>
          </a:blip>
          <a:stretch>
            <a:fillRect/>
          </a:stretch>
        </p:blipFill>
        <p:spPr>
          <a:xfrm>
            <a:off x="285720" y="2786058"/>
            <a:ext cx="4714908" cy="2357454"/>
          </a:xfrm>
          <a:prstGeom prst="rect">
            <a:avLst/>
          </a:prstGeom>
        </p:spPr>
      </p:pic>
      <p:pic>
        <p:nvPicPr>
          <p:cNvPr id="5" name="Рисунок 4" descr="E__web_image_raboti_poligraphy_afishi_cirk1.jpg"/>
          <p:cNvPicPr>
            <a:picLocks noChangeAspect="1"/>
          </p:cNvPicPr>
          <p:nvPr/>
        </p:nvPicPr>
        <p:blipFill>
          <a:blip r:embed="rId3">
            <a:lum contrast="12000"/>
          </a:blip>
          <a:stretch>
            <a:fillRect/>
          </a:stretch>
        </p:blipFill>
        <p:spPr>
          <a:xfrm>
            <a:off x="5000628" y="3786190"/>
            <a:ext cx="3933819" cy="2799816"/>
          </a:xfrm>
          <a:prstGeom prst="rect">
            <a:avLst/>
          </a:prstGeom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dirty="0" smtClean="0"/>
              <a:t>Плакат и афиша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8929718" cy="175736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/>
              <a:t>Сейчас очень распространены рекламные плакаты, они размещаются в местах продаж и рассказывают потенциальным покупателям о преимуществах товаров и о новинках. Поэтому, как правило, срок службы плаката несколько дольше, чем афиши. Для повышения срока службы плакат  ламинируют.</a:t>
            </a:r>
            <a:endParaRPr lang="ru-RU" sz="2000" dirty="0"/>
          </a:p>
        </p:txBody>
      </p:sp>
      <p:pic>
        <p:nvPicPr>
          <p:cNvPr id="6" name="Рисунок 5" descr="f_4a35ed431020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3143248"/>
            <a:ext cx="3667120" cy="2758312"/>
          </a:xfrm>
          <a:prstGeom prst="rect">
            <a:avLst/>
          </a:prstGeom>
        </p:spPr>
      </p:pic>
      <p:pic>
        <p:nvPicPr>
          <p:cNvPr id="7" name="Рисунок 6" descr="poster1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2857496"/>
            <a:ext cx="2676836" cy="3786190"/>
          </a:xfrm>
          <a:prstGeom prst="rect">
            <a:avLst/>
          </a:prstGeom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osch7\Pictures\gavrishenk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357298"/>
            <a:ext cx="3000396" cy="225029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B050"/>
                </a:solidFill>
              </a:rPr>
              <a:t>Экологический плакат</a:t>
            </a:r>
            <a:endParaRPr lang="ru-RU" sz="4800" dirty="0">
              <a:solidFill>
                <a:srgbClr val="00B050"/>
              </a:solidFill>
            </a:endParaRPr>
          </a:p>
        </p:txBody>
      </p:sp>
      <p:pic>
        <p:nvPicPr>
          <p:cNvPr id="1027" name="Picture 3" descr="C:\Users\Sosch7\Pictures\sm_fu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929066"/>
            <a:ext cx="3714744" cy="2786058"/>
          </a:xfrm>
          <a:prstGeom prst="rect">
            <a:avLst/>
          </a:prstGeom>
          <a:noFill/>
        </p:spPr>
      </p:pic>
      <p:pic>
        <p:nvPicPr>
          <p:cNvPr id="1028" name="Picture 4" descr="C:\Users\Sosch7\Pictures\728593_d09ea803031a3f84f5db362f8d9858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3324840"/>
            <a:ext cx="2714644" cy="3533160"/>
          </a:xfrm>
          <a:prstGeom prst="rect">
            <a:avLst/>
          </a:prstGeom>
          <a:noFill/>
        </p:spPr>
      </p:pic>
      <p:pic>
        <p:nvPicPr>
          <p:cNvPr id="1029" name="Picture 5" descr="C:\Users\Sosch7\Pictures\700_34_b_plakat_34_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1357298"/>
            <a:ext cx="2340966" cy="29067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8604"/>
            <a:ext cx="8929718" cy="588075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i="1" dirty="0" smtClean="0"/>
              <a:t>    Мы хозяева нашей Родины, и она для нас кладовая солнца с великим сокровищем жизни. Мало того, чтобы эти сокровища охранять, их надо открывать и показывать. Для рыбы нужна чистая вода — будем охранять наши водоемы. В лесах, степях, горах разные ценные животные — будем охранять леса, степи, горы. Рыбе — вода, птице — воздух, зверям — лес, степи, горы. А человеку нужна Родина. И охранять природу — значит охранять Родину.</a:t>
            </a:r>
            <a:endParaRPr lang="ru-RU" b="1" dirty="0" smtClean="0"/>
          </a:p>
          <a:p>
            <a:pPr algn="r">
              <a:buNone/>
            </a:pPr>
            <a:r>
              <a:rPr lang="ru-RU" b="1" dirty="0" smtClean="0"/>
              <a:t>М. М. Пришвин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osch7\Pictures\fil_ToLiveOrToSurviv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4891102" cy="6179973"/>
          </a:xfrm>
          <a:prstGeom prst="rect">
            <a:avLst/>
          </a:prstGeom>
          <a:noFill/>
        </p:spPr>
      </p:pic>
      <p:pic>
        <p:nvPicPr>
          <p:cNvPr id="2051" name="Picture 3" descr="C:\Users\Sosch7\Pictures\post-1049834-12674497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0194" y="1214422"/>
            <a:ext cx="4273806" cy="394733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osch7\Pictures\plakat_(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4909530" cy="3571876"/>
          </a:xfrm>
          <a:prstGeom prst="rect">
            <a:avLst/>
          </a:prstGeom>
          <a:noFill/>
        </p:spPr>
      </p:pic>
      <p:pic>
        <p:nvPicPr>
          <p:cNvPr id="3075" name="Picture 3" descr="C:\Users\Sosch7\Pictures\1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3129901"/>
            <a:ext cx="5072066" cy="3728100"/>
          </a:xfrm>
          <a:prstGeom prst="rect">
            <a:avLst/>
          </a:prstGeom>
          <a:noFill/>
        </p:spPr>
      </p:pic>
      <p:pic>
        <p:nvPicPr>
          <p:cNvPr id="3076" name="Picture 4" descr="C:\Users\Sosch7\Pictures\34088-plaka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786190"/>
            <a:ext cx="3714756" cy="2786067"/>
          </a:xfrm>
          <a:prstGeom prst="rect">
            <a:avLst/>
          </a:prstGeom>
          <a:noFill/>
        </p:spPr>
      </p:pic>
      <p:pic>
        <p:nvPicPr>
          <p:cNvPr id="3078" name="Picture 6" descr="C:\Users\Sosch7\Pictures\2009_27_ruka - копия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214290"/>
            <a:ext cx="1785940" cy="278011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osch7\Pictures\post-1099814-1267169880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928670"/>
            <a:ext cx="7715304" cy="4964941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Плакат  - это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14001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(</a:t>
            </a:r>
            <a:r>
              <a:rPr lang="ru-RU" sz="2000" dirty="0" smtClean="0">
                <a:solidFill>
                  <a:srgbClr val="FF0000"/>
                </a:solidFill>
              </a:rPr>
              <a:t>от нем. </a:t>
            </a:r>
            <a:r>
              <a:rPr lang="ru-RU" sz="2000" dirty="0" err="1" smtClean="0">
                <a:solidFill>
                  <a:srgbClr val="FF0000"/>
                </a:solidFill>
              </a:rPr>
              <a:t>Plakat</a:t>
            </a:r>
            <a:r>
              <a:rPr lang="ru-RU" sz="2000" dirty="0" smtClean="0">
                <a:solidFill>
                  <a:srgbClr val="FF0000"/>
                </a:solidFill>
              </a:rPr>
              <a:t> от фр. </a:t>
            </a:r>
            <a:r>
              <a:rPr lang="ru-RU" sz="2000" dirty="0" err="1" smtClean="0">
                <a:solidFill>
                  <a:srgbClr val="FF0000"/>
                </a:solidFill>
              </a:rPr>
              <a:t>placard</a:t>
            </a:r>
            <a:r>
              <a:rPr lang="ru-RU" sz="2000" dirty="0" smtClean="0">
                <a:solidFill>
                  <a:srgbClr val="FF0000"/>
                </a:solidFill>
              </a:rPr>
              <a:t> — объявление, афиша</a:t>
            </a:r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) — броское, как правило крупноформатное, изображение, сопровожденное кратким текстом, сделанное в агитационных, рекламных, информационных или учебных целях. </a:t>
            </a:r>
            <a:endParaRPr lang="ru-RU" sz="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Рисунок 4" descr="0249364145_4797665_9179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3128960"/>
            <a:ext cx="5556240" cy="3333745"/>
          </a:xfrm>
          <a:prstGeom prst="rect">
            <a:avLst/>
          </a:prstGeom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85728"/>
            <a:ext cx="8715436" cy="635798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000" b="1" i="1" u="sng" dirty="0" smtClean="0"/>
              <a:t>Последовательность работы:</a:t>
            </a:r>
            <a:endParaRPr lang="ru-RU" sz="3000" b="1" u="sng" dirty="0" smtClean="0"/>
          </a:p>
          <a:p>
            <a:pPr lvl="0"/>
            <a:r>
              <a:rPr lang="ru-RU" dirty="0" smtClean="0"/>
              <a:t>Продумать сюжет композиции плаката</a:t>
            </a:r>
            <a:endParaRPr lang="ru-RU" sz="2400" dirty="0" smtClean="0"/>
          </a:p>
          <a:p>
            <a:pPr lvl="0"/>
            <a:r>
              <a:rPr lang="ru-RU" dirty="0" smtClean="0"/>
              <a:t>Обозначить обязательные элементы композиции плаката:</a:t>
            </a:r>
            <a:endParaRPr lang="ru-RU" sz="2400" dirty="0" smtClean="0"/>
          </a:p>
          <a:p>
            <a:pPr lvl="1"/>
            <a:r>
              <a:rPr lang="ru-RU" dirty="0" smtClean="0"/>
              <a:t>условное, упрощенное, но выразительное изображение</a:t>
            </a:r>
            <a:endParaRPr lang="ru-RU" sz="2000" dirty="0" smtClean="0"/>
          </a:p>
          <a:p>
            <a:pPr lvl="1"/>
            <a:r>
              <a:rPr lang="ru-RU" dirty="0" smtClean="0"/>
              <a:t>выразительные цветовые сочетания, «играющие» на идею, сюжет композиции</a:t>
            </a:r>
            <a:endParaRPr lang="ru-RU" sz="2000" dirty="0" smtClean="0"/>
          </a:p>
          <a:p>
            <a:pPr lvl="0"/>
            <a:r>
              <a:rPr lang="ru-RU" dirty="0" smtClean="0"/>
              <a:t>Определить ограничительную рамку изображения (2-3 см – по периметру листа)</a:t>
            </a:r>
            <a:endParaRPr lang="ru-RU" sz="2400" dirty="0" smtClean="0"/>
          </a:p>
          <a:p>
            <a:pPr lvl="0"/>
            <a:r>
              <a:rPr lang="ru-RU" dirty="0" smtClean="0"/>
              <a:t>Составить краткую, ясную надпись, выполняющую основную идею сюжета и определить характер шрифта (единство стиля, печатная основа), модуль букв</a:t>
            </a:r>
            <a:endParaRPr lang="ru-RU" sz="2400" dirty="0" smtClean="0"/>
          </a:p>
          <a:p>
            <a:pPr lvl="0"/>
            <a:r>
              <a:rPr lang="ru-RU" dirty="0" smtClean="0"/>
              <a:t>Выполнить эскиз в карандаше и в цвете</a:t>
            </a:r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Появились плакаты…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3116"/>
            <a:ext cx="3286148" cy="4143404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ru-RU" sz="1800" b="1" dirty="0" smtClean="0"/>
              <a:t>в начале </a:t>
            </a:r>
            <a:r>
              <a:rPr lang="en-US" sz="1800" b="1" dirty="0" smtClean="0"/>
              <a:t>XIX</a:t>
            </a:r>
            <a:r>
              <a:rPr lang="ru-RU" sz="1800" b="1" dirty="0" smtClean="0"/>
              <a:t> века  и  выполняли агитационные функции. Распространятся они стали в связи с  развитием зрелищных учреждений, увеличением количества промышленных и художественных выставок, с появлением митингов. В то время большинство плакатов еще делали вручную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. </a:t>
            </a:r>
            <a:endParaRPr lang="ru-RU" sz="1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Рисунок 4" descr="Стейле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44" y="1643050"/>
            <a:ext cx="1975104" cy="28346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00760" y="1643050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Плакат . Т. </a:t>
            </a:r>
            <a:r>
              <a:rPr lang="ru-RU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Стейлен</a:t>
            </a:r>
            <a:endParaRPr lang="ru-RU" i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Рисунок 6" descr="Муха Мечтательность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0" y="2857496"/>
            <a:ext cx="2805107" cy="36909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29058" y="6143644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Плакат. А. Муха</a:t>
            </a:r>
            <a:endParaRPr lang="ru-RU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Особенности жанра: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17145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/>
              <a:t>плакат должен быть виден на расстоянии, быть понятным и хорошо восприниматься зрителем. В плакате часто используется художественная метафора, разномасштабные фигуры, контурное обозначение предметов. Для текста важным является шрифт, расположение, цвет. В плакатах используется также фотография в сочетании с рисунком и с живописью.</a:t>
            </a:r>
          </a:p>
          <a:p>
            <a:pPr algn="ctr">
              <a:buNone/>
            </a:pPr>
            <a:endParaRPr lang="ru-RU" sz="2000" dirty="0"/>
          </a:p>
        </p:txBody>
      </p:sp>
      <p:pic>
        <p:nvPicPr>
          <p:cNvPr id="4" name="Рисунок 3" descr="56617553_4e3c2cfca5c28a09cdf454606b8c641d.jpg"/>
          <p:cNvPicPr>
            <a:picLocks noChangeAspect="1"/>
          </p:cNvPicPr>
          <p:nvPr/>
        </p:nvPicPr>
        <p:blipFill>
          <a:blip r:embed="rId2">
            <a:lum contrast="3000"/>
          </a:blip>
          <a:stretch>
            <a:fillRect/>
          </a:stretch>
        </p:blipFill>
        <p:spPr>
          <a:xfrm>
            <a:off x="1928794" y="3071810"/>
            <a:ext cx="5135554" cy="3635972"/>
          </a:xfrm>
          <a:prstGeom prst="rect">
            <a:avLst/>
          </a:prstGeom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Политический плакат -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85926"/>
            <a:ext cx="4000528" cy="4429156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</a:rPr>
              <a:t>– особый вид плаката, появившийся в начале </a:t>
            </a:r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</a:rPr>
              <a:t>XX</a:t>
            </a: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</a:rPr>
              <a:t> века. Основоположник политического плаката: французский художник </a:t>
            </a:r>
          </a:p>
          <a:p>
            <a:pPr algn="r">
              <a:buNone/>
            </a:pPr>
            <a:r>
              <a:rPr lang="ru-RU" sz="2000" b="1" i="1" dirty="0" err="1" smtClean="0">
                <a:solidFill>
                  <a:schemeClr val="tx1">
                    <a:lumMod val="95000"/>
                  </a:schemeClr>
                </a:solidFill>
              </a:rPr>
              <a:t>Теофиль-Александер</a:t>
            </a:r>
            <a:r>
              <a:rPr lang="ru-RU" sz="2000" b="1" i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tx1">
                    <a:lumMod val="95000"/>
                  </a:schemeClr>
                </a:solidFill>
              </a:rPr>
              <a:t>Стейнлен</a:t>
            </a: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</a:rPr>
              <a:t>. Они посвящены борьбе за мир, направлены на разоблачение врагов и т.д. Многие плакаты создаются в честь революционных праздников, международных событий.</a:t>
            </a:r>
          </a:p>
          <a:p>
            <a:pPr algn="r">
              <a:buNone/>
            </a:pPr>
            <a:endParaRPr lang="ru-RU" sz="20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29fee684deaf.jpg"/>
          <p:cNvPicPr>
            <a:picLocks noChangeAspect="1"/>
          </p:cNvPicPr>
          <p:nvPr/>
        </p:nvPicPr>
        <p:blipFill>
          <a:blip r:embed="rId2">
            <a:lum contrast="14000"/>
          </a:blip>
          <a:stretch>
            <a:fillRect/>
          </a:stretch>
        </p:blipFill>
        <p:spPr>
          <a:xfrm>
            <a:off x="5286380" y="1643050"/>
            <a:ext cx="3134167" cy="44205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72198" y="6215082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Араклий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Тоидзе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1143000"/>
          </a:xfrm>
        </p:spPr>
        <p:txBody>
          <a:bodyPr/>
          <a:lstStyle/>
          <a:p>
            <a:r>
              <a:rPr lang="ru-RU" dirty="0" smtClean="0"/>
              <a:t>Агитационный -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2143116"/>
            <a:ext cx="4014758" cy="378621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плакат получил широкое распространение во время первой мировой войны (1914-1918 гг.) Такие плакаты применяли как агитация к призыву в армию, на подписку военных займов, к помощи раненым. Представитель жанра: </a:t>
            </a:r>
            <a:r>
              <a:rPr lang="ru-RU" sz="20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Альфред Лит (Англия)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4" name="Рисунок 3" descr="ussr0184.jpg"/>
          <p:cNvPicPr>
            <a:picLocks noChangeAspect="1"/>
          </p:cNvPicPr>
          <p:nvPr/>
        </p:nvPicPr>
        <p:blipFill>
          <a:blip r:embed="rId2">
            <a:lum bright="3000" contrast="6000"/>
          </a:blip>
          <a:stretch>
            <a:fillRect/>
          </a:stretch>
        </p:blipFill>
        <p:spPr>
          <a:xfrm>
            <a:off x="1000100" y="1571612"/>
            <a:ext cx="2822599" cy="4849826"/>
          </a:xfrm>
          <a:prstGeom prst="rect">
            <a:avLst/>
          </a:prstGeom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Информационно-рекламный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135732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rgbClr val="FFFF00"/>
                </a:solidFill>
              </a:rPr>
              <a:t>плакат – решает задачи информации, оповещение о разнообразных культурно-просветительных мероприятиях или задачи рекламы –ознакомления потребителей с товарами, услугами.</a:t>
            </a:r>
            <a:endParaRPr lang="ru-RU" sz="2000" b="1" dirty="0">
              <a:solidFill>
                <a:srgbClr val="FFFF00"/>
              </a:solidFill>
            </a:endParaRPr>
          </a:p>
        </p:txBody>
      </p:sp>
      <p:pic>
        <p:nvPicPr>
          <p:cNvPr id="5" name="Рисунок 4" descr="1dob.jpg"/>
          <p:cNvPicPr>
            <a:picLocks noChangeAspect="1"/>
          </p:cNvPicPr>
          <p:nvPr/>
        </p:nvPicPr>
        <p:blipFill>
          <a:blip r:embed="rId2">
            <a:lum contrast="-3000"/>
          </a:blip>
          <a:stretch>
            <a:fillRect/>
          </a:stretch>
        </p:blipFill>
        <p:spPr>
          <a:xfrm>
            <a:off x="500034" y="2571744"/>
            <a:ext cx="4778364" cy="3220618"/>
          </a:xfrm>
          <a:prstGeom prst="rect">
            <a:avLst/>
          </a:prstGeom>
        </p:spPr>
      </p:pic>
      <p:pic>
        <p:nvPicPr>
          <p:cNvPr id="6" name="Рисунок 5" descr="img.jpeg"/>
          <p:cNvPicPr>
            <a:picLocks noChangeAspect="1"/>
          </p:cNvPicPr>
          <p:nvPr/>
        </p:nvPicPr>
        <p:blipFill>
          <a:blip r:embed="rId3">
            <a:lum bright="-7000" contrast="13000"/>
          </a:blip>
          <a:stretch>
            <a:fillRect/>
          </a:stretch>
        </p:blipFill>
        <p:spPr>
          <a:xfrm>
            <a:off x="5715008" y="2500306"/>
            <a:ext cx="2857500" cy="4038600"/>
          </a:xfrm>
          <a:prstGeom prst="rect">
            <a:avLst/>
          </a:prstGeom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Плакаты революционной направленности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900106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sz="2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распространяются 1920-30-е гг. Представители</a:t>
            </a:r>
            <a:r>
              <a:rPr lang="ru-RU" sz="2000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: Роберт </a:t>
            </a:r>
            <a:r>
              <a:rPr lang="ru-RU" sz="2000" b="1" i="1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Берень</a:t>
            </a:r>
            <a:r>
              <a:rPr lang="ru-RU" sz="2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, </a:t>
            </a:r>
            <a:r>
              <a:rPr lang="ru-RU" sz="2000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Жан. </a:t>
            </a:r>
            <a:r>
              <a:rPr lang="ru-RU" sz="2000" b="1" i="1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Биро</a:t>
            </a:r>
            <a:r>
              <a:rPr lang="ru-RU" sz="2000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, Бела </a:t>
            </a:r>
            <a:r>
              <a:rPr lang="ru-RU" sz="2000" b="1" i="1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Уиц</a:t>
            </a:r>
            <a:r>
              <a:rPr lang="ru-RU" sz="2000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(Венгрия).</a:t>
            </a:r>
          </a:p>
          <a:p>
            <a:endParaRPr lang="ru-RU" dirty="0"/>
          </a:p>
        </p:txBody>
      </p:sp>
      <p:pic>
        <p:nvPicPr>
          <p:cNvPr id="4" name="Рисунок 3" descr="0a177caa8199775c0981b54319e923be.jpeg"/>
          <p:cNvPicPr>
            <a:picLocks noChangeAspect="1"/>
          </p:cNvPicPr>
          <p:nvPr/>
        </p:nvPicPr>
        <p:blipFill>
          <a:blip r:embed="rId2" cstate="print">
            <a:lum bright="-4000" contrast="14000"/>
          </a:blip>
          <a:stretch>
            <a:fillRect/>
          </a:stretch>
        </p:blipFill>
        <p:spPr>
          <a:xfrm>
            <a:off x="785786" y="2786058"/>
            <a:ext cx="1873250" cy="1314450"/>
          </a:xfrm>
          <a:prstGeom prst="rect">
            <a:avLst/>
          </a:prstGeom>
        </p:spPr>
      </p:pic>
      <p:pic>
        <p:nvPicPr>
          <p:cNvPr id="5" name="Рисунок 4" descr="рев плакат.jpg"/>
          <p:cNvPicPr>
            <a:picLocks noChangeAspect="1"/>
          </p:cNvPicPr>
          <p:nvPr/>
        </p:nvPicPr>
        <p:blipFill>
          <a:blip r:embed="rId3">
            <a:lum bright="-3000" contrast="9000"/>
          </a:blip>
          <a:stretch>
            <a:fillRect/>
          </a:stretch>
        </p:blipFill>
        <p:spPr>
          <a:xfrm>
            <a:off x="3143240" y="3643314"/>
            <a:ext cx="2020824" cy="2688336"/>
          </a:xfrm>
          <a:prstGeom prst="rect">
            <a:avLst/>
          </a:prstGeom>
        </p:spPr>
      </p:pic>
      <p:pic>
        <p:nvPicPr>
          <p:cNvPr id="6" name="Рисунок 5" descr="rus_history_agi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32" y="2500306"/>
            <a:ext cx="2857500" cy="3876675"/>
          </a:xfrm>
          <a:prstGeom prst="rect">
            <a:avLst/>
          </a:prstGeom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Антифашистские плакаты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1543048"/>
          </a:xfrm>
        </p:spPr>
        <p:txBody>
          <a:bodyPr/>
          <a:lstStyle/>
          <a:p>
            <a:pPr algn="ctr">
              <a:buNone/>
            </a:pPr>
            <a:r>
              <a:rPr lang="ru-RU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появились в1939-45 гг. А после окончания второй мировой вошли в моду плакаты в защиту мира. Мастера жанра: </a:t>
            </a:r>
            <a:r>
              <a:rPr lang="ru-RU" sz="20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Джон </a:t>
            </a:r>
            <a:r>
              <a:rPr lang="ru-RU" sz="2000" b="1" i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Хартфилд</a:t>
            </a:r>
            <a:r>
              <a:rPr lang="ru-RU" sz="20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(Германия); Пабло Пикассо (Франция).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4651dabc-a912-53a5-672f-cf32ce39edf0.jpeg"/>
          <p:cNvPicPr>
            <a:picLocks noChangeAspect="1"/>
          </p:cNvPicPr>
          <p:nvPr/>
        </p:nvPicPr>
        <p:blipFill>
          <a:blip r:embed="rId2">
            <a:lum bright="-13000" contrast="14000"/>
          </a:blip>
          <a:stretch>
            <a:fillRect/>
          </a:stretch>
        </p:blipFill>
        <p:spPr>
          <a:xfrm>
            <a:off x="214282" y="2500306"/>
            <a:ext cx="2809872" cy="4082579"/>
          </a:xfrm>
          <a:prstGeom prst="rect">
            <a:avLst/>
          </a:prstGeom>
        </p:spPr>
      </p:pic>
      <p:pic>
        <p:nvPicPr>
          <p:cNvPr id="5" name="Рисунок 4" descr="415ae37d4d4c.jpg"/>
          <p:cNvPicPr>
            <a:picLocks noChangeAspect="1"/>
          </p:cNvPicPr>
          <p:nvPr/>
        </p:nvPicPr>
        <p:blipFill>
          <a:blip r:embed="rId3">
            <a:lum bright="-6000" contrast="10000"/>
          </a:blip>
          <a:stretch>
            <a:fillRect/>
          </a:stretch>
        </p:blipFill>
        <p:spPr>
          <a:xfrm>
            <a:off x="3143240" y="2786058"/>
            <a:ext cx="2638425" cy="3810000"/>
          </a:xfrm>
          <a:prstGeom prst="rect">
            <a:avLst/>
          </a:prstGeom>
        </p:spPr>
      </p:pic>
      <p:pic>
        <p:nvPicPr>
          <p:cNvPr id="6" name="Рисунок 5" descr="1942 г.jpg"/>
          <p:cNvPicPr>
            <a:picLocks noChangeAspect="1"/>
          </p:cNvPicPr>
          <p:nvPr/>
        </p:nvPicPr>
        <p:blipFill>
          <a:blip r:embed="rId4">
            <a:lum bright="-2000" contrast="9000"/>
          </a:blip>
          <a:stretch>
            <a:fillRect/>
          </a:stretch>
        </p:blipFill>
        <p:spPr>
          <a:xfrm>
            <a:off x="5857884" y="2500306"/>
            <a:ext cx="3024186" cy="4118230"/>
          </a:xfrm>
          <a:prstGeom prst="rect">
            <a:avLst/>
          </a:prstGeom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536</TotalTime>
  <Words>691</Words>
  <Application>Microsoft Office PowerPoint</Application>
  <PresentationFormat>Экран (4:3)</PresentationFormat>
  <Paragraphs>42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Апекс</vt:lpstr>
      <vt:lpstr>Плакат и его виды. Шрифты</vt:lpstr>
      <vt:lpstr>Плакат  - это</vt:lpstr>
      <vt:lpstr>Появились плакаты…</vt:lpstr>
      <vt:lpstr>Особенности жанра:</vt:lpstr>
      <vt:lpstr>Политический плакат -</vt:lpstr>
      <vt:lpstr>Агитационный -</vt:lpstr>
      <vt:lpstr>Информационно-рекламный </vt:lpstr>
      <vt:lpstr>Плакаты революционной направленности</vt:lpstr>
      <vt:lpstr>Антифашистские плакаты</vt:lpstr>
      <vt:lpstr>Фотомонтажный плакат</vt:lpstr>
      <vt:lpstr>Киноплакаты</vt:lpstr>
      <vt:lpstr>Учебно-инструктивный плакат</vt:lpstr>
      <vt:lpstr>Афиша</vt:lpstr>
      <vt:lpstr>Плакат и афиша</vt:lpstr>
      <vt:lpstr>Экологический плакат</vt:lpstr>
      <vt:lpstr>Слайд 16</vt:lpstr>
      <vt:lpstr>Слайд 17</vt:lpstr>
      <vt:lpstr>Слайд 18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Плакат и его виды</dc:title>
  <dc:creator>Admin</dc:creator>
  <cp:lastModifiedBy>Sosch7</cp:lastModifiedBy>
  <cp:revision>28</cp:revision>
  <dcterms:created xsi:type="dcterms:W3CDTF">2010-11-23T13:39:13Z</dcterms:created>
  <dcterms:modified xsi:type="dcterms:W3CDTF">2019-02-24T13:12:29Z</dcterms:modified>
</cp:coreProperties>
</file>